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27" r:id="rId2"/>
    <p:sldId id="424" r:id="rId3"/>
    <p:sldId id="425" r:id="rId4"/>
    <p:sldId id="426" r:id="rId5"/>
    <p:sldId id="418" r:id="rId6"/>
    <p:sldId id="422" r:id="rId7"/>
    <p:sldId id="413" r:id="rId8"/>
    <p:sldId id="405" r:id="rId9"/>
    <p:sldId id="414" r:id="rId10"/>
    <p:sldId id="416" r:id="rId11"/>
    <p:sldId id="415" r:id="rId12"/>
    <p:sldId id="428" r:id="rId13"/>
    <p:sldId id="429" r:id="rId14"/>
    <p:sldId id="430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19" r:id="rId24"/>
    <p:sldId id="423" r:id="rId25"/>
    <p:sldId id="420" r:id="rId26"/>
    <p:sldId id="421" r:id="rId27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100" kern="1200">
        <a:solidFill>
          <a:srgbClr val="000066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1">
          <p15:clr>
            <a:srgbClr val="A4A3A4"/>
          </p15:clr>
        </p15:guide>
        <p15:guide id="2" orient="horz" pos="1842">
          <p15:clr>
            <a:srgbClr val="A4A3A4"/>
          </p15:clr>
        </p15:guide>
        <p15:guide id="3" orient="horz" pos="2840" userDrawn="1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349" userDrawn="1">
          <p15:clr>
            <a:srgbClr val="A4A3A4"/>
          </p15:clr>
        </p15:guide>
        <p15:guide id="6" pos="5978">
          <p15:clr>
            <a:srgbClr val="A4A3A4"/>
          </p15:clr>
        </p15:guide>
        <p15:guide id="7" pos="4390">
          <p15:clr>
            <a:srgbClr val="A4A3A4"/>
          </p15:clr>
        </p15:guide>
        <p15:guide id="8" pos="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9900"/>
    <a:srgbClr val="002E8A"/>
    <a:srgbClr val="000066"/>
    <a:srgbClr val="E3C9E3"/>
    <a:srgbClr val="00FFFF"/>
    <a:srgbClr val="CCECFF"/>
    <a:srgbClr val="FFFF99"/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82" autoAdjust="0"/>
  </p:normalViewPr>
  <p:slideViewPr>
    <p:cSldViewPr showGuides="1">
      <p:cViewPr>
        <p:scale>
          <a:sx n="90" d="100"/>
          <a:sy n="90" d="100"/>
        </p:scale>
        <p:origin x="-540" y="72"/>
      </p:cViewPr>
      <p:guideLst>
        <p:guide orient="horz" pos="981"/>
        <p:guide orient="horz" pos="1842"/>
        <p:guide orient="horz" pos="2840"/>
        <p:guide orient="horz" pos="572"/>
        <p:guide pos="2349"/>
        <p:guide pos="5978"/>
        <p:guide pos="4390"/>
        <p:guide pos="1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artel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co.sparro\AppData\Local\Microsoft\Windows\Temporary%20Internet%20Files\Content.Outlook\4PJNTPI2\indici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4025940507436583"/>
          <c:y val="5.0925925925925923E-2"/>
          <c:w val="0.54222834645669293"/>
          <c:h val="0.7349227179935845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Foglio1!$D$15</c:f>
              <c:strCache>
                <c:ptCount val="1"/>
                <c:pt idx="0">
                  <c:v>Top 3 suppliers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Foglio1!$C$16:$C$19</c:f>
              <c:strCache>
                <c:ptCount val="4"/>
                <c:pt idx="0">
                  <c:v>Services to real estate</c:v>
                </c:pt>
                <c:pt idx="1">
                  <c:v>TLC</c:v>
                </c:pt>
                <c:pt idx="2">
                  <c:v>IT equipement</c:v>
                </c:pt>
                <c:pt idx="3">
                  <c:v>Health Sector</c:v>
                </c:pt>
              </c:strCache>
            </c:strRef>
          </c:cat>
          <c:val>
            <c:numRef>
              <c:f>Foglio1!$D$16:$D$19</c:f>
              <c:numCache>
                <c:formatCode>0%</c:formatCode>
                <c:ptCount val="4"/>
                <c:pt idx="0">
                  <c:v>0.25</c:v>
                </c:pt>
                <c:pt idx="1">
                  <c:v>0.52</c:v>
                </c:pt>
                <c:pt idx="2">
                  <c:v>0.37</c:v>
                </c:pt>
                <c:pt idx="3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Foglio1!$E$15</c:f>
              <c:strCache>
                <c:ptCount val="1"/>
                <c:pt idx="0">
                  <c:v>Top 5 suppliers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Foglio1!$C$16:$C$19</c:f>
              <c:strCache>
                <c:ptCount val="4"/>
                <c:pt idx="0">
                  <c:v>Services to real estate</c:v>
                </c:pt>
                <c:pt idx="1">
                  <c:v>TLC</c:v>
                </c:pt>
                <c:pt idx="2">
                  <c:v>IT equipement</c:v>
                </c:pt>
                <c:pt idx="3">
                  <c:v>Health Sector</c:v>
                </c:pt>
              </c:strCache>
            </c:strRef>
          </c:cat>
          <c:val>
            <c:numRef>
              <c:f>Foglio1!$E$16:$E$19</c:f>
              <c:numCache>
                <c:formatCode>0%</c:formatCode>
                <c:ptCount val="4"/>
                <c:pt idx="0">
                  <c:v>0.08</c:v>
                </c:pt>
                <c:pt idx="1">
                  <c:v>0.25</c:v>
                </c:pt>
                <c:pt idx="2">
                  <c:v>0.18</c:v>
                </c:pt>
                <c:pt idx="3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Foglio1!$F$15</c:f>
              <c:strCache>
                <c:ptCount val="1"/>
                <c:pt idx="0">
                  <c:v>Other suppliers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Foglio1!$C$16:$C$19</c:f>
              <c:strCache>
                <c:ptCount val="4"/>
                <c:pt idx="0">
                  <c:v>Services to real estate</c:v>
                </c:pt>
                <c:pt idx="1">
                  <c:v>TLC</c:v>
                </c:pt>
                <c:pt idx="2">
                  <c:v>IT equipement</c:v>
                </c:pt>
                <c:pt idx="3">
                  <c:v>Health Sector</c:v>
                </c:pt>
              </c:strCache>
            </c:strRef>
          </c:cat>
          <c:val>
            <c:numRef>
              <c:f>Foglio1!$F$16:$F$19</c:f>
              <c:numCache>
                <c:formatCode>0.00%</c:formatCode>
                <c:ptCount val="4"/>
                <c:pt idx="0">
                  <c:v>0.67</c:v>
                </c:pt>
                <c:pt idx="1">
                  <c:v>0.22999999999999998</c:v>
                </c:pt>
                <c:pt idx="2">
                  <c:v>0.45000000000000007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921664"/>
        <c:axId val="77168640"/>
      </c:barChart>
      <c:catAx>
        <c:axId val="759216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77168640"/>
        <c:crosses val="autoZero"/>
        <c:auto val="1"/>
        <c:lblAlgn val="ctr"/>
        <c:lblOffset val="100"/>
        <c:noMultiLvlLbl val="0"/>
      </c:catAx>
      <c:valAx>
        <c:axId val="77168640"/>
        <c:scaling>
          <c:orientation val="minMax"/>
          <c:max val="1.05"/>
          <c:min val="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300"/>
                </a:pPr>
                <a:r>
                  <a:rPr lang="it-IT" sz="1300"/>
                  <a:t>% of total turnover of FAs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7592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74978127734051"/>
          <c:y val="0.26965113735783031"/>
          <c:w val="0.20858355205599299"/>
          <c:h val="0.54403069407990667"/>
        </c:manualLayout>
      </c:layout>
      <c:overlay val="0"/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Grafico!$H$3</c:f>
              <c:strCache>
                <c:ptCount val="1"/>
                <c:pt idx="0">
                  <c:v>Furniture (2)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Grafico!$H$4:$H$16</c:f>
              <c:numCache>
                <c:formatCode>General</c:formatCode>
                <c:ptCount val="13"/>
                <c:pt idx="0">
                  <c:v>0.44444444444444442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Grafico!$I$3</c:f>
              <c:strCache>
                <c:ptCount val="1"/>
                <c:pt idx="0">
                  <c:v>Vehicles (3)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Grafico!$I$4:$I$16</c:f>
              <c:numCache>
                <c:formatCode>General</c:formatCode>
                <c:ptCount val="13"/>
                <c:pt idx="1">
                  <c:v>0.42857142857142855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Grafico!$J$3</c:f>
              <c:strCache>
                <c:ptCount val="1"/>
                <c:pt idx="0">
                  <c:v>Lunch coupons (2)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Grafico!$J$4:$J$16</c:f>
              <c:numCache>
                <c:formatCode>General</c:formatCode>
                <c:ptCount val="13"/>
                <c:pt idx="2">
                  <c:v>0.33333333333333331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Grafico!$K$3</c:f>
              <c:strCache>
                <c:ptCount val="1"/>
                <c:pt idx="0">
                  <c:v>Fuel (3)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b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Grafico!$K$4:$K$16</c:f>
              <c:numCache>
                <c:formatCode>General</c:formatCode>
                <c:ptCount val="13"/>
                <c:pt idx="3">
                  <c:v>0.3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Grafico!$L$3</c:f>
              <c:strCache>
                <c:ptCount val="1"/>
                <c:pt idx="0">
                  <c:v>Raw food (3)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r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Grafico!$L$4:$L$16</c:f>
              <c:numCache>
                <c:formatCode>General</c:formatCode>
                <c:ptCount val="13"/>
                <c:pt idx="4">
                  <c:v>0.33333333333333331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Grafico!$M$3</c:f>
              <c:strCache>
                <c:ptCount val="1"/>
                <c:pt idx="0">
                  <c:v>Electricity (5)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Grafico!$M$4:$M$16</c:f>
              <c:numCache>
                <c:formatCode>General</c:formatCode>
                <c:ptCount val="13"/>
                <c:pt idx="5">
                  <c:v>0.14285714285714285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Grafico!$N$3</c:f>
              <c:strCache>
                <c:ptCount val="1"/>
                <c:pt idx="0">
                  <c:v>Facility management (2)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Grafico!$N$4:$N$16</c:f>
              <c:numCache>
                <c:formatCode>General</c:formatCode>
                <c:ptCount val="13"/>
                <c:pt idx="6">
                  <c:v>0.48148148148148145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Grafico!$O$3</c:f>
              <c:strCache>
                <c:ptCount val="1"/>
                <c:pt idx="0">
                  <c:v>Gas (2)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Grafico!$O$4:$O$16</c:f>
              <c:numCache>
                <c:formatCode>General</c:formatCode>
                <c:ptCount val="13"/>
                <c:pt idx="7">
                  <c:v>0.5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Grafico!$P$3</c:f>
              <c:strCache>
                <c:ptCount val="1"/>
                <c:pt idx="0">
                  <c:v>Energy service hospitals (2)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8"/>
              <c:layout>
                <c:manualLayout>
                  <c:x val="-0.10287443267776097"/>
                  <c:y val="5.358550039401103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Grafico!$P$4:$P$16</c:f>
              <c:numCache>
                <c:formatCode>General</c:formatCode>
                <c:ptCount val="13"/>
                <c:pt idx="8">
                  <c:v>0.77419354838709675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Grafico!$Q$3</c:f>
              <c:strCache>
                <c:ptCount val="1"/>
                <c:pt idx="0">
                  <c:v>PC desktop (4)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b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Grafico!$Q$4:$Q$16</c:f>
              <c:numCache>
                <c:formatCode>General</c:formatCode>
                <c:ptCount val="13"/>
                <c:pt idx="9">
                  <c:v>0.33333333333333331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Grafico!$R$3</c:f>
              <c:strCache>
                <c:ptCount val="1"/>
                <c:pt idx="0">
                  <c:v>PC laptop (5)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Grafico!$R$4:$R$16</c:f>
              <c:numCache>
                <c:formatCode>General</c:formatCode>
                <c:ptCount val="13"/>
                <c:pt idx="10">
                  <c:v>0.55555555555555558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Grafico!$S$3</c:f>
              <c:strCache>
                <c:ptCount val="1"/>
                <c:pt idx="0">
                  <c:v>Server (4)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Grafico!$S$4:$S$16</c:f>
              <c:numCache>
                <c:formatCode>General</c:formatCode>
                <c:ptCount val="13"/>
                <c:pt idx="11">
                  <c:v>0.5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Grafico!$T$3</c:f>
              <c:strCache>
                <c:ptCount val="1"/>
                <c:pt idx="0">
                  <c:v>Printers (4)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100"/>
                </a:pPr>
                <a:endParaRPr lang="it-IT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xVal>
            <c:numRef>
              <c:f>Grafico!$G$4:$G$16</c:f>
              <c:numCache>
                <c:formatCode>0.00</c:formatCode>
                <c:ptCount val="13"/>
                <c:pt idx="0">
                  <c:v>0.2857142857142857</c:v>
                </c:pt>
                <c:pt idx="1">
                  <c:v>0.55555555555555558</c:v>
                </c:pt>
                <c:pt idx="2">
                  <c:v>0.14285714285714285</c:v>
                </c:pt>
                <c:pt idx="3">
                  <c:v>0.5</c:v>
                </c:pt>
                <c:pt idx="4">
                  <c:v>0.33333333333333331</c:v>
                </c:pt>
                <c:pt idx="5">
                  <c:v>0.25</c:v>
                </c:pt>
                <c:pt idx="6">
                  <c:v>0.76666666666666672</c:v>
                </c:pt>
                <c:pt idx="7">
                  <c:v>0.5</c:v>
                </c:pt>
                <c:pt idx="8">
                  <c:v>0.65</c:v>
                </c:pt>
                <c:pt idx="9">
                  <c:v>0.2</c:v>
                </c:pt>
                <c:pt idx="10">
                  <c:v>0.42857142857142855</c:v>
                </c:pt>
                <c:pt idx="11">
                  <c:v>0.33333333333333331</c:v>
                </c:pt>
                <c:pt idx="12">
                  <c:v>0.25</c:v>
                </c:pt>
              </c:numCache>
            </c:numRef>
          </c:xVal>
          <c:yVal>
            <c:numRef>
              <c:f>Grafico!$T$4:$T$16</c:f>
              <c:numCache>
                <c:formatCode>General</c:formatCode>
                <c:ptCount val="13"/>
                <c:pt idx="12">
                  <c:v>0.5714285714285714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1596800"/>
        <c:axId val="81598720"/>
      </c:scatterChart>
      <c:valAx>
        <c:axId val="81596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 sz="1400"/>
                  <a:t>Entry index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81598720"/>
        <c:crosses val="autoZero"/>
        <c:crossBetween val="midCat"/>
      </c:valAx>
      <c:valAx>
        <c:axId val="81598720"/>
        <c:scaling>
          <c:orientation val="minMax"/>
          <c:max val="0.85000000000000031"/>
          <c:min val="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t-IT" sz="1400"/>
                  <a:t>Exit index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t-IT"/>
          </a:p>
        </c:txPr>
        <c:crossAx val="8159680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CFFB45-E001-446F-AC91-1EDBEA0E4E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9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4C793-2824-484D-AEA0-F8AADF29C13A}" type="slidenum">
              <a:rPr lang="it-IT"/>
              <a:pPr/>
              <a:t>1</a:t>
            </a:fld>
            <a:endParaRPr lang="it-IT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ea typeface="ＭＳ Ｐゴシック" pitchFamily="34" charset="-128"/>
            </a:endParaRPr>
          </a:p>
        </p:txBody>
      </p:sp>
      <p:sp>
        <p:nvSpPr>
          <p:cNvPr id="307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C6DD37A-A028-4EB2-8DBA-39E145D4504F}" type="slidenum">
              <a:rPr lang="it-IT" altLang="it-IT" sz="1200"/>
              <a:pPr/>
              <a:t>19</a:t>
            </a:fld>
            <a:endParaRPr lang="it-IT" altLang="it-IT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AF1A8EC-35E9-4EEC-8D59-E155F5C65D76}" type="slidenum">
              <a:rPr lang="it-IT" altLang="it-IT" sz="1200"/>
              <a:pPr/>
              <a:t>20</a:t>
            </a:fld>
            <a:endParaRPr lang="it-IT" altLang="it-IT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3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4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6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2EE8F38E-F51A-41D7-9921-AF50504A57E7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7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7651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94BE3C2-4351-49B0-9E45-CB591E5C9285}" type="slidenum">
              <a:rPr lang="it-IT" sz="1200" smtClean="0">
                <a:solidFill>
                  <a:schemeClr val="tx1"/>
                </a:solidFill>
                <a:latin typeface="Arial" charset="0"/>
              </a:rPr>
              <a:pPr eaLnBrk="1" hangingPunct="1"/>
              <a:t>8</a:t>
            </a:fld>
            <a:endParaRPr lang="it-IT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1099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E63E415-B123-4E44-992D-9EA927C8D8A5}" type="slidenum">
              <a:rPr lang="it-IT" altLang="it-IT" sz="1200"/>
              <a:pPr/>
              <a:t>12</a:t>
            </a:fld>
            <a:endParaRPr lang="it-IT" altLang="it-IT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7408" indent="-28746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858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9801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9744" indent="-22997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9688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9631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9574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9517" indent="-22997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32B4CEA-9955-449F-BE5E-AA9305B81026}" type="slidenum">
              <a:rPr lang="it-IT" altLang="it-IT" sz="1200"/>
              <a:pPr/>
              <a:t>15</a:t>
            </a:fld>
            <a:endParaRPr lang="it-IT" altLang="it-IT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ea typeface="ＭＳ Ｐゴシック" pitchFamily="34" charset="-128"/>
              </a:rPr>
              <a:t>Attenzione: Qui i valori riportati non sono esattamente identici a quelli delle stat. descrittive delle tabelle precedenti. Questo perché, nel fare questi istogrammi, abbiamo escluso: 1) Le imprese di cui non si conosce la dimensione. 2) I contratti di valore inferiore a € 1 (probabili measurement errors).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PPT:cover.jpg" TargetMode="External"/><Relationship Id="rId7" Type="http://schemas.openxmlformats.org/officeDocument/2006/relationships/image" Target="Marco%20MAC:LAVORI%20IN%20CORSO:Consip:PPT:consip.jpg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Marco:LAVORI%20IN%20CORSO:Consip:PPT:17_11_06:mef%203%20righe.jpg" TargetMode="Externa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"/>
          <p:cNvSpPr>
            <a:spLocks noGrp="1" noChangeArrowheads="1"/>
          </p:cNvSpPr>
          <p:nvPr>
            <p:ph type="subTitle" idx="1"/>
          </p:nvPr>
        </p:nvSpPr>
        <p:spPr>
          <a:xfrm>
            <a:off x="1520994" y="3356992"/>
            <a:ext cx="7642754" cy="714375"/>
          </a:xfrm>
          <a:prstGeom prst="rect">
            <a:avLst/>
          </a:prstGeom>
        </p:spPr>
        <p:txBody>
          <a:bodyPr/>
          <a:lstStyle>
            <a:lvl1pPr marL="0" indent="0">
              <a:defRPr sz="1900" i="1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  <a:endParaRPr lang="it-IT" noProof="0" dirty="0" smtClean="0"/>
          </a:p>
        </p:txBody>
      </p:sp>
      <p:sp>
        <p:nvSpPr>
          <p:cNvPr id="8" name="Titolo"/>
          <p:cNvSpPr>
            <a:spLocks noGrp="1" noChangeArrowheads="1"/>
          </p:cNvSpPr>
          <p:nvPr>
            <p:ph type="ctrTitle"/>
          </p:nvPr>
        </p:nvSpPr>
        <p:spPr>
          <a:xfrm>
            <a:off x="1514114" y="2595563"/>
            <a:ext cx="7651354" cy="615950"/>
          </a:xfrm>
          <a:prstGeom prst="rect">
            <a:avLst/>
          </a:prstGeom>
        </p:spPr>
        <p:txBody>
          <a:bodyPr/>
          <a:lstStyle>
            <a:lvl1pPr>
              <a:defRPr sz="2300">
                <a:solidFill>
                  <a:srgbClr val="000066"/>
                </a:solidFill>
              </a:defRPr>
            </a:lvl1pPr>
          </a:lstStyle>
          <a:p>
            <a:pPr lvl="0"/>
            <a:r>
              <a:rPr lang="it-IT" noProof="0" smtClean="0"/>
              <a:t>Fare clic per modificare lo stile del titolo</a:t>
            </a:r>
            <a:endParaRPr lang="it-IT" noProof="0" dirty="0" smtClean="0"/>
          </a:p>
        </p:txBody>
      </p:sp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F68B-615D-4BBF-B2B8-584CA05A3634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sfondo_ppt_4-3_2fili"/>
          <p:cNvPicPr>
            <a:picLocks noChangeAspect="1" noChangeArrowheads="1"/>
          </p:cNvPicPr>
          <p:nvPr userDrawn="1"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-3201988" y="4941888"/>
            <a:ext cx="13107988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4730" y="1123951"/>
            <a:ext cx="9049544" cy="6488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4730" y="1916832"/>
            <a:ext cx="9049544" cy="4248472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6" name="Pagina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A3A2-248C-4403-9258-BCF5CD91184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Marco:LAVORI IN CORSO:Consip:PPT:cover.jpg"/>
          <p:cNvPicPr>
            <a:picLocks noChangeAspect="1" noChangeArrowheads="1"/>
          </p:cNvPicPr>
          <p:nvPr/>
        </p:nvPicPr>
        <p:blipFill>
          <a:blip r:embed="rId2" r:link="rId3" cstate="print"/>
          <a:srcRect t="2943" b="2898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pic>
        <p:nvPicPr>
          <p:cNvPr id="3113" name="Picture 41" descr="Marco:LAVORI IN CORSO:Consip:PPT:17_11_06:mef 3 righe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17500"/>
            <a:ext cx="2286000" cy="774700"/>
          </a:xfrm>
          <a:prstGeom prst="rect">
            <a:avLst/>
          </a:prstGeom>
          <a:noFill/>
        </p:spPr>
      </p:pic>
      <p:sp>
        <p:nvSpPr>
          <p:cNvPr id="3115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1676400" y="2438400"/>
            <a:ext cx="7848601" cy="6096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116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124200"/>
            <a:ext cx="7848601" cy="990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1">
                <a:solidFill>
                  <a:srgbClr val="0B337B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pic>
        <p:nvPicPr>
          <p:cNvPr id="3119" name="Picture 47" descr="Marco MAC:LAVORI IN CORSO:Consip:PPT:consip.jpg"/>
          <p:cNvPicPr>
            <a:picLocks noChangeAspect="1" noChangeArrowheads="1"/>
          </p:cNvPicPr>
          <p:nvPr userDrawn="1"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08025" y="5994400"/>
            <a:ext cx="2022475" cy="635000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 userDrawn="1"/>
        </p:nvSpPr>
        <p:spPr>
          <a:xfrm>
            <a:off x="8073434" y="6597440"/>
            <a:ext cx="17162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Classification</a:t>
            </a:r>
            <a:r>
              <a:rPr lang="it-IT" sz="8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:</a:t>
            </a:r>
            <a:r>
              <a:rPr lang="it-IT" sz="800" b="1" baseline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Consip public</a:t>
            </a:r>
            <a:endParaRPr lang="it-IT" sz="8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266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447800" y="990600"/>
            <a:ext cx="80772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C7D8-8081-4E13-8EF3-23D3F16230C0}" type="slidenum">
              <a:rPr lang="it-IT"/>
              <a:pPr>
                <a:defRPr/>
              </a:pPr>
              <a:t>‹N›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2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8077200" cy="609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447800" y="1752600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562600" y="1752600"/>
            <a:ext cx="39624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0D3CF-A44B-49BA-A769-351BDC1DFBEF}" type="slidenum">
              <a:rPr lang="it-IT"/>
              <a:pPr>
                <a:defRPr/>
              </a:pPr>
              <a:t>‹N›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800" y="990600"/>
            <a:ext cx="8077200" cy="609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9624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562600" y="1752600"/>
            <a:ext cx="3962400" cy="4267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6677D-BC90-44D6-85DE-A04844E0F156}" type="slidenum">
              <a:rPr lang="it-IT"/>
              <a:pPr>
                <a:defRPr/>
              </a:pPr>
              <a:t>‹N›</a:t>
            </a:fld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75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sfondo_ppt_4-3_2fili"/>
          <p:cNvPicPr>
            <a:picLocks noChangeAspect="1" noChangeArrowheads="1"/>
          </p:cNvPicPr>
          <p:nvPr userDrawn="1"/>
        </p:nvPicPr>
        <p:blipFill>
          <a:blip r:embed="rId8" cstate="print">
            <a:lum bright="12000"/>
          </a:blip>
          <a:srcRect/>
          <a:stretch>
            <a:fillRect/>
          </a:stretch>
        </p:blipFill>
        <p:spPr bwMode="auto">
          <a:xfrm>
            <a:off x="-3201988" y="5112147"/>
            <a:ext cx="13107988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53488" y="6372225"/>
            <a:ext cx="712787" cy="3571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86" tIns="45693" rIns="91386" bIns="45693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9E8141CF-86BA-4BC5-A7E6-EB542D36617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8" name="Classificazione"/>
          <p:cNvSpPr txBox="1">
            <a:spLocks/>
          </p:cNvSpPr>
          <p:nvPr/>
        </p:nvSpPr>
        <p:spPr>
          <a:xfrm>
            <a:off x="487363" y="6509953"/>
            <a:ext cx="2225675" cy="3206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900" b="0" i="0" baseline="0">
                <a:solidFill>
                  <a:srgbClr val="000066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rgbClr val="000066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cs typeface="+mn-cs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5pPr>
            <a:lvl6pPr marL="25130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6pPr>
            <a:lvl7pPr marL="2970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7pPr>
            <a:lvl8pPr marL="3427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8pPr>
            <a:lvl9pPr marL="3884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+mn-cs"/>
              </a:defRPr>
            </a:lvl9pPr>
          </a:lstStyle>
          <a:p>
            <a:pPr>
              <a:defRPr/>
            </a:pPr>
            <a:r>
              <a:rPr lang="it-IT" dirty="0" err="1" smtClean="0"/>
              <a:t>Classification</a:t>
            </a:r>
            <a:r>
              <a:rPr lang="it-IT" dirty="0" smtClean="0"/>
              <a:t>:</a:t>
            </a:r>
            <a:r>
              <a:rPr lang="it-IT" baseline="0" dirty="0" smtClean="0"/>
              <a:t> Consip public</a:t>
            </a:r>
            <a:endParaRPr lang="it-IT" dirty="0" smtClean="0"/>
          </a:p>
        </p:txBody>
      </p:sp>
      <p:pic>
        <p:nvPicPr>
          <p:cNvPr id="102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663" y="404813"/>
            <a:ext cx="203358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CC0000"/>
          </a:solidFill>
          <a:latin typeface="Trebuchet MS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7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3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30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02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74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461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Marco:LAVORI%20IN%20CORSO:Consip:flash02.pn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wmf"/><Relationship Id="rId4" Type="http://schemas.openxmlformats.org/officeDocument/2006/relationships/image" Target="Marco:LAVORI%20IN%20CORSO:Consip:flash03.p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Marco:LAVORI%20IN%20CORSO:Consip:flash02.p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Marco:LAVORI%20IN%20CORSO:Consip:flash02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Marco:LAVORI%20IN%20CORSO:Consip:flash03.pn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2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Marco:LAVORI%20IN%20CORSO:Consip:flash03.pn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0470" y="2276840"/>
            <a:ext cx="7664450" cy="762000"/>
          </a:xfrm>
        </p:spPr>
        <p:txBody>
          <a:bodyPr/>
          <a:lstStyle/>
          <a:p>
            <a:pPr algn="ctr"/>
            <a:r>
              <a:rPr lang="it-IT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(Some) Performance </a:t>
            </a:r>
            <a:r>
              <a:rPr lang="it-IT" sz="2800" b="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Indicators</a:t>
            </a:r>
            <a:r>
              <a:rPr lang="it-IT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for </a:t>
            </a:r>
            <a:r>
              <a:rPr lang="it-IT" sz="2800" b="0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Centralized</a:t>
            </a:r>
            <a:r>
              <a:rPr lang="it-IT" sz="2800" b="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Public Procurement</a:t>
            </a:r>
            <a:endParaRPr lang="it-IT" sz="32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286492" y="3789050"/>
            <a:ext cx="5226726" cy="1512210"/>
          </a:xfrm>
        </p:spPr>
        <p:txBody>
          <a:bodyPr/>
          <a:lstStyle/>
          <a:p>
            <a:pPr eaLnBrk="1" hangingPunct="1">
              <a:defRPr/>
            </a:pPr>
            <a:r>
              <a:rPr lang="it-IT" sz="1400" dirty="0" smtClean="0">
                <a:solidFill>
                  <a:srgbClr val="002060"/>
                </a:solidFill>
              </a:rPr>
              <a:t>Gian Luigi Albano</a:t>
            </a:r>
            <a:r>
              <a:rPr lang="it-IT" sz="1400" b="0" i="1" dirty="0" smtClean="0">
                <a:solidFill>
                  <a:srgbClr val="002060"/>
                </a:solidFill>
              </a:rPr>
              <a:t>, </a:t>
            </a:r>
            <a:r>
              <a:rPr lang="it-IT" sz="1400" b="0" i="1" dirty="0" err="1" smtClean="0">
                <a:solidFill>
                  <a:srgbClr val="002060"/>
                </a:solidFill>
              </a:rPr>
              <a:t>Ph.D</a:t>
            </a:r>
            <a:r>
              <a:rPr lang="it-IT" sz="1400" b="0" i="1" dirty="0" smtClean="0">
                <a:solidFill>
                  <a:srgbClr val="002060"/>
                </a:solidFill>
              </a:rPr>
              <a:t>.</a:t>
            </a:r>
          </a:p>
          <a:p>
            <a:pPr eaLnBrk="1" hangingPunct="1">
              <a:defRPr/>
            </a:pPr>
            <a:r>
              <a:rPr lang="it-IT" sz="1400" b="0" dirty="0" smtClean="0">
                <a:solidFill>
                  <a:srgbClr val="002060"/>
                </a:solidFill>
              </a:rPr>
              <a:t>Head of </a:t>
            </a:r>
            <a:r>
              <a:rPr lang="it-IT" sz="1400" b="0" dirty="0" err="1" smtClean="0">
                <a:solidFill>
                  <a:srgbClr val="002060"/>
                </a:solidFill>
              </a:rPr>
              <a:t>R</a:t>
            </a:r>
            <a:r>
              <a:rPr lang="it-IT" sz="1400" b="0" dirty="0" err="1" smtClean="0">
                <a:solidFill>
                  <a:srgbClr val="002060"/>
                </a:solidFill>
                <a:ea typeface="Arial Unicode MS" pitchFamily="34" charset="-128"/>
                <a:cs typeface="Arial Unicode MS" pitchFamily="34" charset="-128"/>
              </a:rPr>
              <a:t>esearch</a:t>
            </a:r>
            <a:endParaRPr lang="it-IT" sz="1400" b="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it-IT" sz="1400" b="0" dirty="0" smtClean="0">
                <a:solidFill>
                  <a:srgbClr val="002060"/>
                </a:solidFill>
              </a:rPr>
              <a:t>Consip S.p.A. - </a:t>
            </a:r>
            <a:r>
              <a:rPr lang="it-IT" sz="1400" b="0" i="1" dirty="0" smtClean="0">
                <a:solidFill>
                  <a:srgbClr val="002060"/>
                </a:solidFill>
              </a:rPr>
              <a:t>the National Central </a:t>
            </a:r>
            <a:r>
              <a:rPr lang="it-IT" sz="1400" b="0" i="1" dirty="0" err="1" smtClean="0">
                <a:solidFill>
                  <a:srgbClr val="002060"/>
                </a:solidFill>
              </a:rPr>
              <a:t>Purchasing</a:t>
            </a:r>
            <a:r>
              <a:rPr lang="it-IT" sz="1400" b="0" i="1" dirty="0" smtClean="0">
                <a:solidFill>
                  <a:srgbClr val="002060"/>
                </a:solidFill>
              </a:rPr>
              <a:t> Body, </a:t>
            </a:r>
            <a:r>
              <a:rPr lang="it-IT" sz="1400" b="0" dirty="0" err="1" smtClean="0">
                <a:solidFill>
                  <a:srgbClr val="002060"/>
                </a:solidFill>
              </a:rPr>
              <a:t>Italy</a:t>
            </a:r>
            <a:endParaRPr lang="it-IT" sz="1400" b="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it-IT" sz="1400" b="0" dirty="0" smtClean="0">
                <a:solidFill>
                  <a:srgbClr val="002060"/>
                </a:solidFill>
              </a:rPr>
              <a:t>Email: </a:t>
            </a:r>
            <a:r>
              <a:rPr lang="it-IT" sz="1400" dirty="0" smtClean="0">
                <a:solidFill>
                  <a:srgbClr val="002060"/>
                </a:solidFill>
              </a:rPr>
              <a:t>gianluigi.albano@consip.it</a:t>
            </a:r>
            <a:endParaRPr lang="it-IT" sz="1400" b="0" dirty="0" smtClean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it-IT" sz="1400" dirty="0" smtClean="0">
                <a:solidFill>
                  <a:srgbClr val="002060"/>
                </a:solidFill>
              </a:rPr>
              <a:t>www.gianluigialbano.com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208480" y="5445281"/>
            <a:ext cx="2730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Istanbul, 28 </a:t>
            </a:r>
            <a:r>
              <a:rPr lang="it-IT" sz="14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May</a:t>
            </a:r>
            <a:r>
              <a:rPr lang="it-IT" sz="14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2014</a:t>
            </a:r>
            <a:endParaRPr lang="it-IT" sz="1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54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2802" y="908720"/>
            <a:ext cx="7320598" cy="648865"/>
          </a:xfrm>
        </p:spPr>
        <p:txBody>
          <a:bodyPr/>
          <a:lstStyle/>
          <a:p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Model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2520" y="1340768"/>
            <a:ext cx="8712968" cy="2664296"/>
          </a:xfrm>
        </p:spPr>
        <p:txBody>
          <a:bodyPr/>
          <a:lstStyle/>
          <a:p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take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set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with z=1,…,n;</a:t>
            </a:r>
          </a:p>
          <a:p>
            <a:pPr algn="just"/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it-IT" sz="1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monetized</a:t>
            </a:r>
            <a:r>
              <a:rPr lang="it-IT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with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purchases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it-IT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residual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component,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unobserved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088691"/>
              </p:ext>
            </p:extLst>
          </p:nvPr>
        </p:nvGraphicFramePr>
        <p:xfrm>
          <a:off x="2685256" y="1772816"/>
          <a:ext cx="4572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" name="Equazione" r:id="rId3" imgW="2616120" imgH="215640" progId="Equation.3">
                  <p:embed/>
                </p:oleObj>
              </mc:Choice>
              <mc:Fallback>
                <p:oleObj name="Equazione" r:id="rId3" imgW="2616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5256" y="1772816"/>
                        <a:ext cx="4572000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tangolo 6"/>
          <p:cNvSpPr/>
          <p:nvPr/>
        </p:nvSpPr>
        <p:spPr>
          <a:xfrm>
            <a:off x="704528" y="4581128"/>
            <a:ext cx="8712968" cy="830997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0" indent="0" algn="just"/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and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purchases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3224808" y="5589240"/>
            <a:ext cx="3888432" cy="934363"/>
          </a:xfrm>
          <a:prstGeom prst="roundRect">
            <a:avLst/>
          </a:prstGeom>
          <a:solidFill>
            <a:srgbClr val="FF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0" algn="ctr"/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ß</a:t>
            </a:r>
            <a:r>
              <a:rPr lang="it-IT" sz="1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0592" y="1052736"/>
            <a:ext cx="4536504" cy="648865"/>
          </a:xfrm>
        </p:spPr>
        <p:txBody>
          <a:bodyPr/>
          <a:lstStyle/>
          <a:p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0552" y="1772816"/>
            <a:ext cx="8136904" cy="1080120"/>
          </a:xfrm>
        </p:spPr>
        <p:txBody>
          <a:bodyPr/>
          <a:lstStyle/>
          <a:p>
            <a:pPr marL="0" indent="0" algn="just">
              <a:lnSpc>
                <a:spcPts val="2200"/>
              </a:lnSpc>
            </a:pP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stimated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under Consip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body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area:</a:t>
            </a:r>
          </a:p>
          <a:p>
            <a:pPr>
              <a:lnSpc>
                <a:spcPts val="2200"/>
              </a:lnSpc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924715"/>
              </p:ext>
            </p:extLst>
          </p:nvPr>
        </p:nvGraphicFramePr>
        <p:xfrm>
          <a:off x="1136576" y="3081888"/>
          <a:ext cx="7701049" cy="1739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430"/>
                <a:gridCol w="1647253"/>
                <a:gridCol w="993386"/>
                <a:gridCol w="1140850"/>
                <a:gridCol w="1929130"/>
              </a:tblGrid>
              <a:tr h="278162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r>
                        <a:rPr lang="it-IT" sz="16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</a:t>
                      </a:r>
                      <a:endParaRPr lang="it-IT" sz="16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Estimated</a:t>
                      </a:r>
                      <a:r>
                        <a:rPr lang="it-IT" sz="16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savings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79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it-IT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</a:t>
                      </a:r>
                      <a:r>
                        <a:rPr lang="it-IT" sz="1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it-IT"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0346">
                <a:tc>
                  <a:txBody>
                    <a:bodyPr/>
                    <a:lstStyle/>
                    <a:p>
                      <a:r>
                        <a:rPr lang="it-IT" sz="120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it-IT" sz="12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</a:t>
                      </a:r>
                      <a:r>
                        <a:rPr lang="it-IT" sz="120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Bodies</a:t>
                      </a:r>
                      <a:endParaRPr lang="it-IT" sz="12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</a:t>
                      </a:r>
                      <a:r>
                        <a:rPr lang="it-IT" sz="1200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Bodies</a:t>
                      </a:r>
                      <a:endParaRPr lang="it-IT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North-West (NW) North-East (NE) Center (C)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South (S)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it-IT" sz="1600" b="1" baseline="-250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no-</a:t>
                      </a:r>
                      <a:r>
                        <a:rPr lang="it-IT" sz="1600" b="1" baseline="-250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consip</a:t>
                      </a:r>
                      <a:r>
                        <a:rPr lang="it-IT" sz="1600" b="1" baseline="-25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861520"/>
              </p:ext>
            </p:extLst>
          </p:nvPr>
        </p:nvGraphicFramePr>
        <p:xfrm>
          <a:off x="6991350" y="4005064"/>
          <a:ext cx="1714500" cy="756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8" name="Equazione" r:id="rId3" imgW="1028520" imgH="457200" progId="Equation.3">
                  <p:embed/>
                </p:oleObj>
              </mc:Choice>
              <mc:Fallback>
                <p:oleObj name="Equazione" r:id="rId3" imgW="1028520" imgH="457200" progId="Equation.3">
                  <p:embed/>
                  <p:pic>
                    <p:nvPicPr>
                      <p:cNvPr id="0" name="Ogget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4005064"/>
                        <a:ext cx="1714500" cy="7568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3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D3F1D0-3B1B-4E6A-B6B9-C0FB0D18BB95}" type="slidenum">
              <a:rPr lang="it-IT"/>
              <a:pPr>
                <a:defRPr/>
              </a:pPr>
              <a:t>12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52600" y="947738"/>
            <a:ext cx="8208912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Government’s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Marketplace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8" descr="Marco:LAVORI IN CORSO:Consip:flash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340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4568" y="1752600"/>
            <a:ext cx="8077200" cy="3188568"/>
          </a:xfrm>
        </p:spPr>
        <p:txBody>
          <a:bodyPr/>
          <a:lstStyle/>
          <a:p>
            <a:pPr algn="just" eaLnBrk="1" hangingPunct="1">
              <a:lnSpc>
                <a:spcPts val="2200"/>
              </a:lnSpc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it-IT" sz="16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launched in 2003: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to promote </a:t>
            </a:r>
            <a:r>
              <a:rPr lang="en-US" altLang="it-IT" sz="1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purchasing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(consistent with EU directive)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to streamline purchasing processes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to facilitate </a:t>
            </a:r>
            <a:r>
              <a:rPr lang="en-US" altLang="it-IT" sz="1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SMEs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to low-value procurement market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since July 1</a:t>
            </a:r>
            <a:r>
              <a:rPr lang="en-US" altLang="it-IT" sz="1600" baseline="30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2007 compulsory for central bodies (below EU threshold)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endParaRPr lang="en-US" altLang="it-IT" sz="20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2200"/>
              </a:lnSpc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Onboarding of the supply side is of paramount importance since it affects: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the variety of supplies (and thus the level of demand) </a:t>
            </a:r>
          </a:p>
          <a:p>
            <a:pPr algn="just" eaLnBrk="1" hangingPunct="1">
              <a:lnSpc>
                <a:spcPts val="2200"/>
              </a:lnSpc>
              <a:buFontTx/>
              <a:buNone/>
            </a:pP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the level of competition in the long </a:t>
            </a:r>
            <a:r>
              <a:rPr lang="en-US" altLang="it-IT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endParaRPr lang="en-US" altLang="it-IT" sz="1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2504728" y="4869160"/>
            <a:ext cx="5328592" cy="122684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most relevant factors affecting </a:t>
            </a:r>
            <a:r>
              <a:rPr lang="en-US" altLang="it-IT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suppliers’ success</a:t>
            </a:r>
            <a:r>
              <a:rPr lang="en-US" alt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above all instrumental to tailor </a:t>
            </a:r>
            <a:r>
              <a:rPr lang="en-US" alt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strategies</a:t>
            </a:r>
            <a:r>
              <a:rPr lang="en-US" altLang="it-IT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towards the supply side</a:t>
            </a:r>
            <a:endParaRPr lang="it-IT" altLang="it-IT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75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A66314-3F2A-4045-B033-AC6427BFD3D5}" type="slidenum">
              <a:rPr lang="it-IT"/>
              <a:pPr>
                <a:defRPr/>
              </a:pPr>
              <a:t>13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80792" y="1968500"/>
            <a:ext cx="4081462" cy="5238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 relevant question</a:t>
            </a:r>
            <a:endParaRPr lang="en-US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592" y="1091208"/>
            <a:ext cx="6624736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Performance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endParaRPr 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2266950" y="2636838"/>
            <a:ext cx="6070600" cy="1152525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lnSpc>
                <a:spcPts val="2500"/>
              </a:lnSpc>
              <a:defRPr/>
            </a:pPr>
            <a:r>
              <a:rPr lang="it-IT" sz="18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Explaining</a:t>
            </a:r>
            <a:r>
              <a:rPr lang="it-IT" sz="18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degree</a:t>
            </a:r>
            <a:r>
              <a:rPr lang="it-IT" sz="18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of success of micro, small, medium (and large) </a:t>
            </a:r>
            <a:r>
              <a:rPr lang="it-IT" sz="18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firms</a:t>
            </a:r>
            <a:r>
              <a:rPr lang="it-IT" sz="18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on the </a:t>
            </a:r>
            <a:r>
              <a:rPr lang="it-IT" sz="18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Italian</a:t>
            </a:r>
            <a:r>
              <a:rPr lang="it-IT" sz="18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public e-</a:t>
            </a:r>
            <a:r>
              <a:rPr lang="it-IT" sz="18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marketplace</a:t>
            </a:r>
            <a:endParaRPr lang="it-IT" sz="18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6" name="Freccia circolare a destra 5"/>
          <p:cNvSpPr/>
          <p:nvPr/>
        </p:nvSpPr>
        <p:spPr>
          <a:xfrm>
            <a:off x="849313" y="3141663"/>
            <a:ext cx="1366837" cy="2519362"/>
          </a:xfrm>
          <a:prstGeom prst="curvedRightArrow">
            <a:avLst>
              <a:gd name="adj1" fmla="val 25000"/>
              <a:gd name="adj2" fmla="val 47519"/>
              <a:gd name="adj3" fmla="val 25000"/>
            </a:avLst>
          </a:prstGeom>
          <a:solidFill>
            <a:srgbClr val="004488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2936875" y="4941093"/>
            <a:ext cx="4608513" cy="79216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lnSpc>
                <a:spcPts val="2500"/>
              </a:lnSpc>
              <a:defRPr/>
            </a:pP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How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effective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is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e-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procurement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in opening up public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procurement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market?</a:t>
            </a:r>
          </a:p>
        </p:txBody>
      </p:sp>
    </p:spTree>
    <p:extLst>
      <p:ext uri="{BB962C8B-B14F-4D97-AF65-F5344CB8AC3E}">
        <p14:creationId xmlns:p14="http://schemas.microsoft.com/office/powerpoint/2010/main" val="37262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5BF1C1-009B-4F2C-A64C-2A008D89FD09}" type="slidenum">
              <a:rPr lang="it-IT"/>
              <a:pPr>
                <a:defRPr/>
              </a:pPr>
              <a:t>14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592" y="1019175"/>
            <a:ext cx="5112047" cy="609600"/>
          </a:xfrm>
        </p:spPr>
        <p:txBody>
          <a:bodyPr/>
          <a:lstStyle/>
          <a:p>
            <a:pPr eaLnBrk="1" hangingPunct="1">
              <a:defRPr/>
            </a:pPr>
            <a:r>
              <a:rPr lang="en-GB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tools on the </a:t>
            </a:r>
            <a:r>
              <a:rPr lang="en-GB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MePA</a:t>
            </a:r>
            <a:endParaRPr lang="it-IT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1113" y="2133600"/>
            <a:ext cx="7776343" cy="280756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bodies (PBs) can use 2 different purchasing tools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en-GB" sz="18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Purchase (DP)</a:t>
            </a:r>
            <a:r>
              <a:rPr lang="en-GB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allows PBs to select goods and services from e-catalogues and buy at the posted price (</a:t>
            </a:r>
            <a:r>
              <a:rPr lang="en-GB" sz="18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click-and-buy purchase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en-GB" sz="18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50000"/>
              </a:lnSpc>
              <a:defRPr/>
            </a:pP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Request </a:t>
            </a:r>
            <a:r>
              <a:rPr lang="en-GB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 Quotation (RFQ)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allows PBs to select a contractor through an on-line </a:t>
            </a:r>
            <a:r>
              <a:rPr lang="en-GB" sz="1800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simplified price/quality competition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among those firms invited to submit a </a:t>
            </a:r>
            <a:r>
              <a:rPr lang="en-GB" sz="1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tender</a:t>
            </a:r>
            <a:endParaRPr lang="en-GB" sz="18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B968E5-E107-409D-9543-DFED0868EC6A}" type="slidenum">
              <a:rPr lang="it-IT"/>
              <a:pPr>
                <a:defRPr/>
              </a:pPr>
              <a:t>15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330325" y="1484313"/>
            <a:ext cx="7870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defRPr/>
            </a:pP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(€) per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firm’s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it-IT" sz="1600" dirty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1412875" y="1825625"/>
            <a:ext cx="807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kumimoji="1" lang="it-IT" altLang="it-IT" sz="1800">
              <a:latin typeface="Trebuchet MS" pitchFamily="34" charset="0"/>
            </a:endParaRPr>
          </a:p>
        </p:txBody>
      </p:sp>
      <p:pic>
        <p:nvPicPr>
          <p:cNvPr id="12293" name="Picture 7" descr="Marco:LAVORI IN CORSO:Consip:flash03.png"/>
          <p:cNvPicPr>
            <a:picLocks noChangeAspect="1" noChangeArrowheads="1"/>
          </p:cNvPicPr>
          <p:nvPr/>
        </p:nvPicPr>
        <p:blipFill>
          <a:blip r:embed="rId3" r:link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0" y="5108575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2"/>
          <p:cNvPicPr>
            <a:picLocks noGrp="1" noChangeAspect="1" noChangeArrowheads="1"/>
          </p:cNvPicPr>
          <p:nvPr>
            <p:ph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4350" y="1844675"/>
            <a:ext cx="6840538" cy="4176713"/>
          </a:xfrm>
        </p:spPr>
      </p:pic>
      <p:sp>
        <p:nvSpPr>
          <p:cNvPr id="12295" name="Rectangle 310"/>
          <p:cNvSpPr>
            <a:spLocks noChangeArrowheads="1"/>
          </p:cNvSpPr>
          <p:nvPr/>
        </p:nvSpPr>
        <p:spPr bwMode="auto">
          <a:xfrm>
            <a:off x="848544" y="1019200"/>
            <a:ext cx="640782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r>
              <a:rPr lang="it-IT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it-IT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  <a:r>
              <a:rPr lang="it-IT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DPs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2005-2010 sample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4" descr="Marco:LAVORI IN CORSO:Consip:flash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340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5DBEF7-F5A3-497D-A67B-47D5202DB9FB}" type="slidenum">
              <a:rPr lang="it-IT"/>
              <a:pPr>
                <a:defRPr/>
              </a:pPr>
              <a:t>16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39738" y="990600"/>
            <a:ext cx="48006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Econometric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 (1/2)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752600"/>
            <a:ext cx="7897813" cy="4267200"/>
          </a:xfrm>
        </p:spPr>
        <p:txBody>
          <a:bodyPr/>
          <a:lstStyle/>
          <a:p>
            <a:pPr marL="533400" indent="-533400" eaLnBrk="1" hangingPunct="1">
              <a:buFontTx/>
              <a:buNone/>
              <a:defRPr/>
            </a:pPr>
            <a:r>
              <a:rPr lang="it-IT" sz="1600" b="1" dirty="0" err="1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Ordered</a:t>
            </a:r>
            <a:r>
              <a:rPr lang="it-IT" sz="1600" b="1" dirty="0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it-IT" sz="1600" b="1" dirty="0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it-IT" sz="1600" b="1" dirty="0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(OLM) </a:t>
            </a:r>
            <a:r>
              <a:rPr lang="it-IT" sz="1600" b="1" dirty="0" err="1" smtClean="0">
                <a:solidFill>
                  <a:srgbClr val="0B33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categorical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firm’s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it-IT" sz="1600" b="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 </a:t>
            </a:r>
            <a:r>
              <a:rPr lang="it-IT" sz="160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	Y=1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it-IT" sz="160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Y=2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 </a:t>
            </a:r>
            <a:r>
              <a:rPr lang="it-IT" sz="160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	Y=3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it-IT" sz="160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it-IT" sz="1600" dirty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	Y=4</a:t>
            </a: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160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= micro, 2 = small, 3 = medium, 4 = large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explanatory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l-GR" sz="160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the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sz="1600" b="0" dirty="0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0" dirty="0" err="1" smtClean="0">
                <a:solidFill>
                  <a:srgbClr val="0B337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coefficients</a:t>
            </a:r>
            <a:endParaRPr lang="el-GR" sz="1600" b="0" dirty="0" smtClean="0">
              <a:solidFill>
                <a:srgbClr val="0B337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eaLnBrk="1" hangingPunct="1">
              <a:buFontTx/>
              <a:buNone/>
              <a:defRPr/>
            </a:pPr>
            <a:endParaRPr lang="it-I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318" name="Object 23"/>
          <p:cNvGraphicFramePr>
            <a:graphicFrameLocks noGrp="1" noChangeAspect="1"/>
          </p:cNvGraphicFramePr>
          <p:nvPr>
            <p:ph sz="half" idx="2"/>
          </p:nvPr>
        </p:nvGraphicFramePr>
        <p:xfrm>
          <a:off x="1784350" y="4545013"/>
          <a:ext cx="69135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5" imgW="3365500" imgH="469900" progId="Equation.DSMT4">
                  <p:embed/>
                </p:oleObj>
              </mc:Choice>
              <mc:Fallback>
                <p:oleObj name="Equation" r:id="rId5" imgW="3365500" imgH="4699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4545013"/>
                        <a:ext cx="69135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20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FE829A-845D-4B29-87ED-8FAB42966806}" type="slidenum">
              <a:rPr lang="it-IT"/>
              <a:pPr>
                <a:defRPr/>
              </a:pPr>
              <a:t>17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080" y="2184648"/>
            <a:ext cx="5089376" cy="3476600"/>
          </a:xfrm>
          <a:solidFill>
            <a:schemeClr val="accent2">
              <a:lumMod val="5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of the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catalogues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posted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suppliers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(ICT and non - ICT)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it-IT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of the public body (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it-IT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14342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800472" y="1019200"/>
            <a:ext cx="4800600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Econometric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 (2/2)</a:t>
            </a:r>
          </a:p>
        </p:txBody>
      </p:sp>
      <p:sp>
        <p:nvSpPr>
          <p:cNvPr id="2" name="Freccia a destra 1"/>
          <p:cNvSpPr/>
          <p:nvPr/>
        </p:nvSpPr>
        <p:spPr bwMode="auto">
          <a:xfrm>
            <a:off x="848544" y="2636912"/>
            <a:ext cx="2520280" cy="2088232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endParaRPr lang="it-IT" sz="1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it-IT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Main</a:t>
            </a:r>
            <a:r>
              <a:rPr lang="it-IT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explanatory</a:t>
            </a:r>
            <a:r>
              <a:rPr lang="it-IT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variables</a:t>
            </a:r>
            <a:endParaRPr lang="it-IT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8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15DF4B-36AC-4614-BAE7-F25A11F38EEF}" type="slidenum">
              <a:rPr lang="it-IT" smtClean="0"/>
              <a:pPr>
                <a:defRPr/>
              </a:pPr>
              <a:t>18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1928664" y="1772816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contract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value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66" name="CasellaDiTesto 5"/>
          <p:cNvSpPr txBox="1">
            <a:spLocks noChangeArrowheads="1"/>
          </p:cNvSpPr>
          <p:nvPr/>
        </p:nvSpPr>
        <p:spPr bwMode="auto">
          <a:xfrm>
            <a:off x="4881563" y="2362200"/>
            <a:ext cx="5048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z="5400" smtClean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5889104" y="2636912"/>
            <a:ext cx="2664296" cy="50405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prob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larger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firms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1928664" y="2348880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variety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catalogues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9" name="Rettangolo arrotondato 8"/>
          <p:cNvSpPr/>
          <p:nvPr/>
        </p:nvSpPr>
        <p:spPr bwMode="auto">
          <a:xfrm>
            <a:off x="1928664" y="2924944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ICT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notice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1928664" y="4653136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Non-ICT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notice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77" name="CasellaDiTesto 10"/>
          <p:cNvSpPr txBox="1">
            <a:spLocks noChangeArrowheads="1"/>
          </p:cNvSpPr>
          <p:nvPr/>
        </p:nvSpPr>
        <p:spPr bwMode="auto">
          <a:xfrm>
            <a:off x="4881563" y="4665663"/>
            <a:ext cx="504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z="5400" smtClean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5889104" y="4941168"/>
            <a:ext cx="2664296" cy="50405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prob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smaller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firms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1928664" y="3501008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i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Local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public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authorities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1928664" y="5229200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i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Central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public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authorities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5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4633" y="947192"/>
            <a:ext cx="4104431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(1/2)</a:t>
            </a:r>
          </a:p>
        </p:txBody>
      </p:sp>
      <p:pic>
        <p:nvPicPr>
          <p:cNvPr id="15386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0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82541D-E612-418F-8583-A059B925A62E}" type="slidenum">
              <a:rPr lang="it-IT"/>
              <a:pPr>
                <a:defRPr/>
              </a:pPr>
              <a:t>19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2550" y="875184"/>
            <a:ext cx="3383732" cy="6096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</a:p>
        </p:txBody>
      </p:sp>
      <p:pic>
        <p:nvPicPr>
          <p:cNvPr id="16388" name="Picture 44" descr="Marco:LAVORI IN CORSO:Consip:flash02.pn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086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67930" y="1593106"/>
            <a:ext cx="1656184" cy="5397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lIns="36000" tIns="36000" rIns="36000" bIns="36000" anchor="ctr"/>
          <a:lstStyle/>
          <a:p>
            <a:pPr algn="ctr" defTabSz="449263" eaLnBrk="0" hangingPunct="0">
              <a:lnSpc>
                <a:spcPct val="110000"/>
              </a:lnSpc>
              <a:spcBef>
                <a:spcPts val="875"/>
              </a:spcBef>
              <a:buClr>
                <a:srgbClr val="000000"/>
              </a:buClr>
              <a:buSzPct val="100000"/>
              <a:tabLst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/>
            </a:pP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Low contract value</a:t>
            </a:r>
          </a:p>
        </p:txBody>
      </p:sp>
      <p:sp>
        <p:nvSpPr>
          <p:cNvPr id="7" name="Freccia circolare a destra 6"/>
          <p:cNvSpPr/>
          <p:nvPr/>
        </p:nvSpPr>
        <p:spPr>
          <a:xfrm>
            <a:off x="631825" y="1773238"/>
            <a:ext cx="863600" cy="1079500"/>
          </a:xfrm>
          <a:prstGeom prst="curved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2216002" y="2420888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i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distance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6396" name="CasellaDiTesto 8"/>
          <p:cNvSpPr txBox="1">
            <a:spLocks noChangeArrowheads="1"/>
          </p:cNvSpPr>
          <p:nvPr/>
        </p:nvSpPr>
        <p:spPr bwMode="auto">
          <a:xfrm>
            <a:off x="5095875" y="2060575"/>
            <a:ext cx="5032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it-IT" altLang="it-IT" sz="540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6176442" y="2348880"/>
            <a:ext cx="2664296" cy="50405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prob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smaller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firms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567930" y="3465314"/>
            <a:ext cx="1656184" cy="53975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lIns="36000" tIns="36000" rIns="36000" bIns="36000" anchor="ctr"/>
          <a:lstStyle/>
          <a:p>
            <a:pPr algn="ctr" defTabSz="449263" eaLnBrk="0" hangingPunct="0">
              <a:lnSpc>
                <a:spcPct val="110000"/>
              </a:lnSpc>
              <a:spcBef>
                <a:spcPts val="875"/>
              </a:spcBef>
              <a:buClr>
                <a:srgbClr val="000000"/>
              </a:buClr>
              <a:buSzPct val="100000"/>
              <a:tabLst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</a:tabLst>
              <a:defRPr/>
            </a:pPr>
            <a:r>
              <a:rPr lang="en-US" sz="13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 contract value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143994" y="4293096"/>
            <a:ext cx="2592288" cy="4320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400" i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Lower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distance</a:t>
            </a: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3" name="Freccia circolare a destra 12"/>
          <p:cNvSpPr/>
          <p:nvPr/>
        </p:nvSpPr>
        <p:spPr>
          <a:xfrm>
            <a:off x="631825" y="3644900"/>
            <a:ext cx="863600" cy="1079500"/>
          </a:xfrm>
          <a:prstGeom prst="curvedRightArrow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it-IT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6176442" y="4221088"/>
            <a:ext cx="2664296" cy="50405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Higher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prob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larger</a:t>
            </a:r>
            <a:r>
              <a:rPr lang="it-IT" sz="16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firms</a:t>
            </a:r>
            <a:endParaRPr lang="it-IT" sz="16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6406" name="CasellaDiTesto 14"/>
          <p:cNvSpPr txBox="1">
            <a:spLocks noChangeArrowheads="1"/>
          </p:cNvSpPr>
          <p:nvPr/>
        </p:nvSpPr>
        <p:spPr bwMode="auto">
          <a:xfrm>
            <a:off x="5095875" y="3933825"/>
            <a:ext cx="5032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it-IT" altLang="it-IT" sz="540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</a:p>
        </p:txBody>
      </p:sp>
      <p:sp>
        <p:nvSpPr>
          <p:cNvPr id="3" name="Freccia in giù 2"/>
          <p:cNvSpPr/>
          <p:nvPr/>
        </p:nvSpPr>
        <p:spPr bwMode="auto">
          <a:xfrm>
            <a:off x="4592266" y="5013176"/>
            <a:ext cx="1944216" cy="432048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eaLnBrk="0" hangingPunct="0">
              <a:defRPr/>
            </a:pPr>
            <a:endParaRPr lang="it-IT"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3584154" y="5661248"/>
            <a:ext cx="4032448" cy="792088"/>
          </a:xfrm>
          <a:prstGeom prst="roundRect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/>
          <a:lstStyle/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Moral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hazard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(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driven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by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anonimity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?)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Geography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does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(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seem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to) </a:t>
            </a:r>
            <a:r>
              <a:rPr lang="it-IT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matter</a:t>
            </a:r>
            <a:r>
              <a:rPr lang="it-IT" sz="1400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! </a:t>
            </a:r>
          </a:p>
          <a:p>
            <a:pPr marL="342900" indent="-342900" eaLnBrk="0" hangingPunct="0">
              <a:buFont typeface="Arial" pitchFamily="34" charset="0"/>
              <a:buChar char="•"/>
              <a:defRPr/>
            </a:pPr>
            <a:endParaRPr lang="it-IT" sz="1400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7"/>
          <p:cNvSpPr/>
          <p:nvPr/>
        </p:nvSpPr>
        <p:spPr bwMode="auto">
          <a:xfrm>
            <a:off x="1208584" y="4653136"/>
            <a:ext cx="3456384" cy="5040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2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304810" y="1124744"/>
            <a:ext cx="5880438" cy="432048"/>
          </a:xfrm>
        </p:spPr>
        <p:txBody>
          <a:bodyPr/>
          <a:lstStyle/>
          <a:p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Roadmap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36576" y="2204864"/>
            <a:ext cx="77768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(Some of ) The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aggregation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alue for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SMEs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dynamics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Marco:LAVORI IN CORSO:Consip:flash03.png"/>
          <p:cNvPicPr>
            <a:picLocks noChangeAspect="1" noChangeArrowheads="1"/>
          </p:cNvPicPr>
          <p:nvPr/>
        </p:nvPicPr>
        <p:blipFill>
          <a:blip r:embed="rId3" r:link="rId4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3EC0CA-C0AE-4ED2-BCCD-C9B80B7EBDF4}" type="slidenum">
              <a:rPr lang="it-IT"/>
              <a:pPr>
                <a:defRPr/>
              </a:pPr>
              <a:t>20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1447800" y="1752600"/>
            <a:ext cx="807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kumimoji="1" lang="it-IT" altLang="it-IT" sz="180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endParaRPr kumimoji="1" lang="it-IT" altLang="it-IT" sz="180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endParaRPr kumimoji="1" lang="it-IT" altLang="it-IT" sz="1800">
              <a:latin typeface="Trebuchet MS" pitchFamily="34" charset="0"/>
            </a:endParaRPr>
          </a:p>
        </p:txBody>
      </p:sp>
      <p:sp>
        <p:nvSpPr>
          <p:cNvPr id="17413" name="Rectangle 14"/>
          <p:cNvSpPr>
            <a:spLocks noGrp="1" noChangeArrowheads="1"/>
          </p:cNvSpPr>
          <p:nvPr>
            <p:ph type="title"/>
          </p:nvPr>
        </p:nvSpPr>
        <p:spPr>
          <a:xfrm>
            <a:off x="1317873" y="980728"/>
            <a:ext cx="8207127" cy="5461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DPs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suppliers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ICT and the Centre </a:t>
            </a:r>
          </a:p>
        </p:txBody>
      </p:sp>
      <p:pic>
        <p:nvPicPr>
          <p:cNvPr id="17414" name="Immagin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388" y="2005013"/>
            <a:ext cx="4467225" cy="3871912"/>
          </a:xfrm>
        </p:spPr>
      </p:pic>
      <p:pic>
        <p:nvPicPr>
          <p:cNvPr id="17415" name="Immagin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8900" y="2005013"/>
            <a:ext cx="4464050" cy="3871912"/>
          </a:xfrm>
        </p:spPr>
      </p:pic>
    </p:spTree>
    <p:extLst>
      <p:ext uri="{BB962C8B-B14F-4D97-AF65-F5344CB8AC3E}">
        <p14:creationId xmlns:p14="http://schemas.microsoft.com/office/powerpoint/2010/main" val="32081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4" descr="Marco:LAVORI IN CORSO:Consip:flash02.pn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r="1117" b="10971"/>
          <a:stretch>
            <a:fillRect/>
          </a:stretch>
        </p:blipFill>
        <p:spPr bwMode="auto">
          <a:xfrm>
            <a:off x="0" y="5334000"/>
            <a:ext cx="990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C84B3B-7B83-45CD-847C-EED41CDCEC22}" type="slidenum">
              <a:rPr lang="it-IT"/>
              <a:pPr>
                <a:defRPr/>
              </a:pPr>
              <a:t>21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7426" y="1052736"/>
            <a:ext cx="7956054" cy="7620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non-ICT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Centre</a:t>
            </a:r>
          </a:p>
        </p:txBody>
      </p:sp>
      <p:pic>
        <p:nvPicPr>
          <p:cNvPr id="18437" name="Immagin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0388" y="2420938"/>
            <a:ext cx="4394200" cy="3384550"/>
          </a:xfrm>
        </p:spPr>
      </p:pic>
      <p:sp>
        <p:nvSpPr>
          <p:cNvPr id="18438" name="Rectangle 43"/>
          <p:cNvSpPr>
            <a:spLocks noChangeArrowheads="1"/>
          </p:cNvSpPr>
          <p:nvPr/>
        </p:nvSpPr>
        <p:spPr bwMode="auto">
          <a:xfrm>
            <a:off x="1447800" y="1752600"/>
            <a:ext cx="807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kumimoji="1" lang="it-IT" altLang="it-IT" sz="1800">
              <a:latin typeface="Trebuchet MS" pitchFamily="34" charset="0"/>
            </a:endParaRPr>
          </a:p>
        </p:txBody>
      </p:sp>
      <p:pic>
        <p:nvPicPr>
          <p:cNvPr id="18439" name="Immagin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68900" y="2420938"/>
            <a:ext cx="4251325" cy="3384550"/>
          </a:xfrm>
        </p:spPr>
      </p:pic>
    </p:spTree>
    <p:extLst>
      <p:ext uri="{BB962C8B-B14F-4D97-AF65-F5344CB8AC3E}">
        <p14:creationId xmlns:p14="http://schemas.microsoft.com/office/powerpoint/2010/main" val="37391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3ACB94-A77E-4C48-BA9E-6B95C0E67460}" type="slidenum">
              <a:rPr lang="it-IT"/>
              <a:pPr>
                <a:defRPr/>
              </a:pPr>
              <a:t>22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9459" name="Titolo 1"/>
          <p:cNvSpPr>
            <a:spLocks noGrp="1"/>
          </p:cNvSpPr>
          <p:nvPr>
            <p:ph type="title"/>
          </p:nvPr>
        </p:nvSpPr>
        <p:spPr>
          <a:xfrm>
            <a:off x="1352550" y="990600"/>
            <a:ext cx="5305425" cy="609600"/>
          </a:xfrm>
        </p:spPr>
        <p:txBody>
          <a:bodyPr/>
          <a:lstStyle/>
          <a:p>
            <a:r>
              <a:rPr lang="it-IT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policy </a:t>
            </a:r>
            <a:r>
              <a:rPr lang="it-IT" alt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</a:t>
            </a:r>
            <a:endParaRPr lang="it-IT" altLang="it-I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7" descr="Marco:LAVORI IN CORSO:Consip:flash03.png"/>
          <p:cNvPicPr>
            <a:picLocks noChangeAspect="1" noChangeArrowheads="1"/>
          </p:cNvPicPr>
          <p:nvPr/>
        </p:nvPicPr>
        <p:blipFill>
          <a:blip r:embed="rId2" r:link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r="44696" b="24202"/>
          <a:stretch>
            <a:fillRect/>
          </a:stretch>
        </p:blipFill>
        <p:spPr bwMode="auto">
          <a:xfrm>
            <a:off x="47625" y="5084763"/>
            <a:ext cx="670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arrotondato 1"/>
          <p:cNvSpPr/>
          <p:nvPr/>
        </p:nvSpPr>
        <p:spPr bwMode="auto">
          <a:xfrm>
            <a:off x="2471738" y="2276475"/>
            <a:ext cx="2263775" cy="4318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Distance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effect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9462" name="CasellaDiTesto 3"/>
          <p:cNvSpPr txBox="1">
            <a:spLocks noChangeArrowheads="1"/>
          </p:cNvSpPr>
          <p:nvPr/>
        </p:nvSpPr>
        <p:spPr bwMode="auto">
          <a:xfrm>
            <a:off x="4879975" y="2276475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it-I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5424488" y="2276475"/>
            <a:ext cx="2263775" cy="4318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/>
          <a:lstStyle/>
          <a:p>
            <a:pPr algn="ctr" eaLnBrk="0" hangingPunct="0">
              <a:defRPr/>
            </a:pP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Contract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value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effect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19464" name="Freccia in giù 4"/>
          <p:cNvSpPr>
            <a:spLocks noChangeArrowheads="1"/>
          </p:cNvSpPr>
          <p:nvPr/>
        </p:nvSpPr>
        <p:spPr bwMode="auto">
          <a:xfrm>
            <a:off x="4735513" y="2852738"/>
            <a:ext cx="688975" cy="2873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3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defRPr/>
            </a:pPr>
            <a:endParaRPr 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2719388" y="3211513"/>
            <a:ext cx="4752975" cy="865187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algn="ctr" eaLnBrk="0" hangingPunct="0">
              <a:lnSpc>
                <a:spcPts val="2400"/>
              </a:lnSpc>
              <a:defRPr/>
            </a:pP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Reputation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mechanisms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for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reducing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moral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hazard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/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anonimity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891829" y="3427661"/>
            <a:ext cx="396875" cy="433387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it-IT" sz="1400" b="1" dirty="0"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Ovale 10"/>
          <p:cNvSpPr/>
          <p:nvPr/>
        </p:nvSpPr>
        <p:spPr bwMode="auto">
          <a:xfrm>
            <a:off x="1891829" y="4579938"/>
            <a:ext cx="396875" cy="4318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it-IT" sz="1400" b="1" dirty="0"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719388" y="4508500"/>
            <a:ext cx="4752975" cy="86518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extLst/>
        </p:spPr>
        <p:txBody>
          <a:bodyPr/>
          <a:lstStyle/>
          <a:p>
            <a:pPr algn="ctr" eaLnBrk="0" hangingPunct="0">
              <a:lnSpc>
                <a:spcPts val="2400"/>
              </a:lnSpc>
              <a:defRPr/>
            </a:pP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Onboarding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of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SMEs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requires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consideration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of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several</a:t>
            </a: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itchFamily="80" charset="-128"/>
                <a:cs typeface="Times New Roman" panose="02020603050405020304" pitchFamily="18" charset="0"/>
              </a:rPr>
              <a:t>dimensions</a:t>
            </a:r>
            <a:endParaRPr lang="it-IT" sz="1600" b="1" dirty="0">
              <a:solidFill>
                <a:schemeClr val="bg1"/>
              </a:solidFill>
              <a:latin typeface="Times New Roman" panose="02020603050405020304" pitchFamily="18" charset="0"/>
              <a:ea typeface="ＭＳ Ｐゴシック" pitchFamily="8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8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23</a:t>
            </a:fld>
            <a:endParaRPr lang="it-IT" dirty="0"/>
          </a:p>
        </p:txBody>
      </p:sp>
      <p:sp>
        <p:nvSpPr>
          <p:cNvPr id="5" name="TextBox 16"/>
          <p:cNvSpPr txBox="1">
            <a:spLocks noChangeArrowheads="1"/>
          </p:cNvSpPr>
          <p:nvPr/>
        </p:nvSpPr>
        <p:spPr bwMode="auto">
          <a:xfrm>
            <a:off x="1099493" y="2090055"/>
            <a:ext cx="7957963" cy="321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8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a CPB’s action on the market structure and dynamic can be analyzed through indicators relying on data based on the CPB’s procurement initiatives only, typically, Framework Contracts or Agreements (</a:t>
            </a:r>
            <a:r>
              <a:rPr lang="en-US" sz="18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FCs or FAs)</a:t>
            </a:r>
            <a:endParaRPr lang="en-US" sz="1800" b="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10000"/>
              </a:lnSpc>
              <a:spcAft>
                <a:spcPts val="600"/>
              </a:spcAft>
            </a:pPr>
            <a:endParaRPr lang="en-US" sz="1800" b="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8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indicators should be computed and evaluated on the single market/category basis and used:</a:t>
            </a:r>
          </a:p>
          <a:p>
            <a:pPr marL="285750" indent="-285750" algn="just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compare different markets among each other</a:t>
            </a:r>
          </a:p>
          <a:p>
            <a:pPr marL="285750" indent="-285750" algn="just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analyze the dynamics of single markets</a:t>
            </a:r>
          </a:p>
          <a:p>
            <a:pPr marL="180975" indent="-180975" algn="just" eaLnBrk="0" hangingPunct="0">
              <a:lnSpc>
                <a:spcPct val="110000"/>
              </a:lnSpc>
              <a:spcAft>
                <a:spcPts val="600"/>
              </a:spcAft>
            </a:pPr>
            <a:endParaRPr lang="en-US" sz="1800" b="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75940" y="1124744"/>
            <a:ext cx="717746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Evaluating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the impact on 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 Central </a:t>
            </a: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Purchasing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Body (CPB) on the 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market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24</a:t>
            </a:fld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352600" y="1556792"/>
            <a:ext cx="7416824" cy="403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of bids / N. of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lots</a:t>
            </a: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of bidding firms / N. of lots (takes into account temporary groups of firms)</a:t>
            </a:r>
          </a:p>
          <a:p>
            <a:pPr marL="180975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en-US" sz="160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 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top 3 suppliers in all the editions of the FA / Total turnover of all the editions of the FA</a:t>
            </a: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endParaRPr lang="en-US" sz="1600" dirty="0" smtClean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patterns</a:t>
            </a: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index: N. “new” firms bidding at time t / N. bidders at time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285750" indent="-285750" eaLnBrk="0" hangingPunct="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Exit </a:t>
            </a:r>
            <a:r>
              <a:rPr lang="en-US" sz="1600" dirty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index: N. firms bidding at time t-1 but NOT at time t / N. firms bidding at time t-1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75940" y="980728"/>
            <a:ext cx="4945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Some </a:t>
            </a: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Indicators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(1/2)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618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4978400" y="14779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379413" y="5443880"/>
            <a:ext cx="4068762" cy="105262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anchor="ctr">
            <a:noAutofit/>
          </a:bodyPr>
          <a:lstStyle/>
          <a:p>
            <a:pPr algn="ctr"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400" b="0" dirty="0" smtClean="0">
                <a:solidFill>
                  <a:srgbClr val="18185E"/>
                </a:solidFill>
                <a:latin typeface="Trebuchet MS" pitchFamily="34" charset="0"/>
              </a:rPr>
              <a:t>Evaluate the degree of participation in different markets or category groups</a:t>
            </a:r>
            <a:endParaRPr lang="en-US" sz="14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5132710" y="5472721"/>
            <a:ext cx="4068762" cy="105262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anchor="ctr">
            <a:noAutofit/>
          </a:bodyPr>
          <a:lstStyle/>
          <a:p>
            <a:pPr algn="ctr" eaLnBrk="0" hangingPunct="0">
              <a:lnSpc>
                <a:spcPct val="110000"/>
              </a:lnSpc>
              <a:spcAft>
                <a:spcPts val="600"/>
              </a:spcAft>
            </a:pPr>
            <a:r>
              <a:rPr lang="en-US" sz="1400" b="0" dirty="0" smtClean="0">
                <a:solidFill>
                  <a:srgbClr val="18185E"/>
                </a:solidFill>
                <a:latin typeface="Trebuchet MS" pitchFamily="34" charset="0"/>
              </a:rPr>
              <a:t>Evaluate the degree of concentration of the managed turnover in different markets or category groups</a:t>
            </a:r>
            <a:endParaRPr lang="en-US" sz="14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  <p:sp>
        <p:nvSpPr>
          <p:cNvPr id="8" name="CasellaDiTesto 52"/>
          <p:cNvSpPr txBox="1">
            <a:spLocks noChangeArrowheads="1"/>
          </p:cNvSpPr>
          <p:nvPr/>
        </p:nvSpPr>
        <p:spPr bwMode="auto">
          <a:xfrm rot="16200000">
            <a:off x="-753269" y="2627012"/>
            <a:ext cx="25717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16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it-IT" sz="16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Bids</a:t>
            </a:r>
            <a:r>
              <a:rPr lang="it-IT" sz="16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it-IT" sz="16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</a:t>
            </a:r>
            <a:endParaRPr lang="en-US" sz="1600" b="1" dirty="0">
              <a:solidFill>
                <a:srgbClr val="090E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374346" y="1383647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45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509402" y="174204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78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525322" y="2126462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78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913434" y="2442638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61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287898" y="281340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43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03562" y="3156878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35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64378" y="3500350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16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052746" y="383017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7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959482" y="418729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3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907162" y="4544414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90E21"/>
                </a:solidFill>
                <a:latin typeface="Trebuchet MS" pitchFamily="34" charset="0"/>
              </a:rPr>
              <a:t>1</a:t>
            </a:r>
            <a:endParaRPr lang="en-US" sz="1000" b="1" dirty="0">
              <a:solidFill>
                <a:srgbClr val="090E21"/>
              </a:solidFill>
              <a:latin typeface="Trebuchet MS" pitchFamily="34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367093" y="1508751"/>
            <a:ext cx="475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3511674" y="1863027"/>
            <a:ext cx="5413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518757" y="2246675"/>
            <a:ext cx="4981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88410" y="2567742"/>
            <a:ext cx="4958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17%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262874" y="2924862"/>
            <a:ext cx="5072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019482" y="3281982"/>
            <a:ext cx="532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10%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353002" y="3611806"/>
            <a:ext cx="516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4%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068666" y="396892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2%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961754" y="4326046"/>
            <a:ext cx="382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1%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923082" y="4655870"/>
            <a:ext cx="481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0,3%</a:t>
            </a:r>
            <a:endParaRPr lang="en-US" sz="1000" b="0" i="1" dirty="0">
              <a:solidFill>
                <a:schemeClr val="bg1">
                  <a:lumMod val="50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29" name="Group 14"/>
          <p:cNvGrpSpPr>
            <a:grpSpLocks noChangeAspect="1"/>
          </p:cNvGrpSpPr>
          <p:nvPr/>
        </p:nvGrpSpPr>
        <p:grpSpPr bwMode="auto">
          <a:xfrm>
            <a:off x="627063" y="1400879"/>
            <a:ext cx="3821113" cy="3514725"/>
            <a:chOff x="464" y="1867"/>
            <a:chExt cx="2407" cy="2214"/>
          </a:xfrm>
        </p:grpSpPr>
        <p:sp>
          <p:nvSpPr>
            <p:cNvPr id="30" name="Freeform 15"/>
            <p:cNvSpPr>
              <a:spLocks noEditPoints="1"/>
            </p:cNvSpPr>
            <p:nvPr/>
          </p:nvSpPr>
          <p:spPr bwMode="auto">
            <a:xfrm>
              <a:off x="620" y="2131"/>
              <a:ext cx="84" cy="14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6" y="0"/>
                </a:cxn>
                <a:cxn ang="0">
                  <a:pos x="66" y="138"/>
                </a:cxn>
                <a:cxn ang="0">
                  <a:pos x="0" y="138"/>
                </a:cxn>
                <a:cxn ang="0">
                  <a:pos x="0" y="0"/>
                </a:cxn>
                <a:cxn ang="0">
                  <a:pos x="0" y="222"/>
                </a:cxn>
                <a:cxn ang="0">
                  <a:pos x="84" y="222"/>
                </a:cxn>
                <a:cxn ang="0">
                  <a:pos x="84" y="360"/>
                </a:cxn>
                <a:cxn ang="0">
                  <a:pos x="0" y="360"/>
                </a:cxn>
                <a:cxn ang="0">
                  <a:pos x="0" y="222"/>
                </a:cxn>
                <a:cxn ang="0">
                  <a:pos x="0" y="444"/>
                </a:cxn>
                <a:cxn ang="0">
                  <a:pos x="84" y="444"/>
                </a:cxn>
                <a:cxn ang="0">
                  <a:pos x="84" y="582"/>
                </a:cxn>
                <a:cxn ang="0">
                  <a:pos x="0" y="582"/>
                </a:cxn>
                <a:cxn ang="0">
                  <a:pos x="0" y="444"/>
                </a:cxn>
                <a:cxn ang="0">
                  <a:pos x="0" y="666"/>
                </a:cxn>
                <a:cxn ang="0">
                  <a:pos x="84" y="666"/>
                </a:cxn>
                <a:cxn ang="0">
                  <a:pos x="84" y="798"/>
                </a:cxn>
                <a:cxn ang="0">
                  <a:pos x="0" y="798"/>
                </a:cxn>
                <a:cxn ang="0">
                  <a:pos x="0" y="666"/>
                </a:cxn>
                <a:cxn ang="0">
                  <a:pos x="0" y="888"/>
                </a:cxn>
                <a:cxn ang="0">
                  <a:pos x="24" y="888"/>
                </a:cxn>
                <a:cxn ang="0">
                  <a:pos x="24" y="1020"/>
                </a:cxn>
                <a:cxn ang="0">
                  <a:pos x="0" y="1020"/>
                </a:cxn>
                <a:cxn ang="0">
                  <a:pos x="0" y="888"/>
                </a:cxn>
                <a:cxn ang="0">
                  <a:pos x="0" y="1326"/>
                </a:cxn>
                <a:cxn ang="0">
                  <a:pos x="24" y="1326"/>
                </a:cxn>
                <a:cxn ang="0">
                  <a:pos x="24" y="1464"/>
                </a:cxn>
                <a:cxn ang="0">
                  <a:pos x="0" y="1464"/>
                </a:cxn>
                <a:cxn ang="0">
                  <a:pos x="0" y="1326"/>
                </a:cxn>
              </a:cxnLst>
              <a:rect l="0" t="0" r="r" b="b"/>
              <a:pathLst>
                <a:path w="84" h="1464">
                  <a:moveTo>
                    <a:pt x="0" y="0"/>
                  </a:moveTo>
                  <a:lnTo>
                    <a:pt x="66" y="0"/>
                  </a:lnTo>
                  <a:lnTo>
                    <a:pt x="66" y="138"/>
                  </a:lnTo>
                  <a:lnTo>
                    <a:pt x="0" y="138"/>
                  </a:lnTo>
                  <a:lnTo>
                    <a:pt x="0" y="0"/>
                  </a:lnTo>
                  <a:close/>
                  <a:moveTo>
                    <a:pt x="0" y="222"/>
                  </a:moveTo>
                  <a:lnTo>
                    <a:pt x="84" y="222"/>
                  </a:lnTo>
                  <a:lnTo>
                    <a:pt x="84" y="360"/>
                  </a:lnTo>
                  <a:lnTo>
                    <a:pt x="0" y="360"/>
                  </a:lnTo>
                  <a:lnTo>
                    <a:pt x="0" y="222"/>
                  </a:lnTo>
                  <a:close/>
                  <a:moveTo>
                    <a:pt x="0" y="444"/>
                  </a:moveTo>
                  <a:lnTo>
                    <a:pt x="84" y="444"/>
                  </a:lnTo>
                  <a:lnTo>
                    <a:pt x="84" y="582"/>
                  </a:lnTo>
                  <a:lnTo>
                    <a:pt x="0" y="582"/>
                  </a:lnTo>
                  <a:lnTo>
                    <a:pt x="0" y="444"/>
                  </a:lnTo>
                  <a:close/>
                  <a:moveTo>
                    <a:pt x="0" y="666"/>
                  </a:moveTo>
                  <a:lnTo>
                    <a:pt x="84" y="666"/>
                  </a:lnTo>
                  <a:lnTo>
                    <a:pt x="84" y="798"/>
                  </a:lnTo>
                  <a:lnTo>
                    <a:pt x="0" y="798"/>
                  </a:lnTo>
                  <a:lnTo>
                    <a:pt x="0" y="666"/>
                  </a:lnTo>
                  <a:close/>
                  <a:moveTo>
                    <a:pt x="0" y="888"/>
                  </a:moveTo>
                  <a:lnTo>
                    <a:pt x="24" y="888"/>
                  </a:lnTo>
                  <a:lnTo>
                    <a:pt x="24" y="1020"/>
                  </a:lnTo>
                  <a:lnTo>
                    <a:pt x="0" y="1020"/>
                  </a:lnTo>
                  <a:lnTo>
                    <a:pt x="0" y="888"/>
                  </a:lnTo>
                  <a:close/>
                  <a:moveTo>
                    <a:pt x="0" y="1326"/>
                  </a:moveTo>
                  <a:lnTo>
                    <a:pt x="24" y="1326"/>
                  </a:lnTo>
                  <a:lnTo>
                    <a:pt x="24" y="1464"/>
                  </a:lnTo>
                  <a:lnTo>
                    <a:pt x="0" y="1464"/>
                  </a:lnTo>
                  <a:lnTo>
                    <a:pt x="0" y="1326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620" y="1915"/>
              <a:ext cx="576" cy="21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8" y="0"/>
                </a:cxn>
                <a:cxn ang="0">
                  <a:pos x="108" y="132"/>
                </a:cxn>
                <a:cxn ang="0">
                  <a:pos x="0" y="132"/>
                </a:cxn>
                <a:cxn ang="0">
                  <a:pos x="0" y="0"/>
                </a:cxn>
                <a:cxn ang="0">
                  <a:pos x="66" y="216"/>
                </a:cxn>
                <a:cxn ang="0">
                  <a:pos x="192" y="216"/>
                </a:cxn>
                <a:cxn ang="0">
                  <a:pos x="192" y="354"/>
                </a:cxn>
                <a:cxn ang="0">
                  <a:pos x="66" y="354"/>
                </a:cxn>
                <a:cxn ang="0">
                  <a:pos x="66" y="216"/>
                </a:cxn>
                <a:cxn ang="0">
                  <a:pos x="84" y="438"/>
                </a:cxn>
                <a:cxn ang="0">
                  <a:pos x="318" y="438"/>
                </a:cxn>
                <a:cxn ang="0">
                  <a:pos x="318" y="576"/>
                </a:cxn>
                <a:cxn ang="0">
                  <a:pos x="84" y="576"/>
                </a:cxn>
                <a:cxn ang="0">
                  <a:pos x="84" y="438"/>
                </a:cxn>
                <a:cxn ang="0">
                  <a:pos x="84" y="660"/>
                </a:cxn>
                <a:cxn ang="0">
                  <a:pos x="576" y="660"/>
                </a:cxn>
                <a:cxn ang="0">
                  <a:pos x="576" y="798"/>
                </a:cxn>
                <a:cxn ang="0">
                  <a:pos x="84" y="798"/>
                </a:cxn>
                <a:cxn ang="0">
                  <a:pos x="84" y="660"/>
                </a:cxn>
                <a:cxn ang="0">
                  <a:pos x="84" y="882"/>
                </a:cxn>
                <a:cxn ang="0">
                  <a:pos x="342" y="882"/>
                </a:cxn>
                <a:cxn ang="0">
                  <a:pos x="342" y="1014"/>
                </a:cxn>
                <a:cxn ang="0">
                  <a:pos x="84" y="1014"/>
                </a:cxn>
                <a:cxn ang="0">
                  <a:pos x="84" y="882"/>
                </a:cxn>
                <a:cxn ang="0">
                  <a:pos x="24" y="1104"/>
                </a:cxn>
                <a:cxn ang="0">
                  <a:pos x="468" y="1104"/>
                </a:cxn>
                <a:cxn ang="0">
                  <a:pos x="468" y="1236"/>
                </a:cxn>
                <a:cxn ang="0">
                  <a:pos x="24" y="1236"/>
                </a:cxn>
                <a:cxn ang="0">
                  <a:pos x="24" y="1104"/>
                </a:cxn>
                <a:cxn ang="0">
                  <a:pos x="0" y="1320"/>
                </a:cxn>
                <a:cxn ang="0">
                  <a:pos x="318" y="1320"/>
                </a:cxn>
                <a:cxn ang="0">
                  <a:pos x="318" y="1458"/>
                </a:cxn>
                <a:cxn ang="0">
                  <a:pos x="0" y="1458"/>
                </a:cxn>
                <a:cxn ang="0">
                  <a:pos x="0" y="1320"/>
                </a:cxn>
                <a:cxn ang="0">
                  <a:pos x="24" y="1542"/>
                </a:cxn>
                <a:cxn ang="0">
                  <a:pos x="126" y="1542"/>
                </a:cxn>
                <a:cxn ang="0">
                  <a:pos x="126" y="1680"/>
                </a:cxn>
                <a:cxn ang="0">
                  <a:pos x="24" y="1680"/>
                </a:cxn>
                <a:cxn ang="0">
                  <a:pos x="24" y="1542"/>
                </a:cxn>
                <a:cxn ang="0">
                  <a:pos x="0" y="1764"/>
                </a:cxn>
                <a:cxn ang="0">
                  <a:pos x="66" y="1764"/>
                </a:cxn>
                <a:cxn ang="0">
                  <a:pos x="66" y="1902"/>
                </a:cxn>
                <a:cxn ang="0">
                  <a:pos x="0" y="1902"/>
                </a:cxn>
                <a:cxn ang="0">
                  <a:pos x="0" y="1764"/>
                </a:cxn>
                <a:cxn ang="0">
                  <a:pos x="0" y="1986"/>
                </a:cxn>
                <a:cxn ang="0">
                  <a:pos x="24" y="1986"/>
                </a:cxn>
                <a:cxn ang="0">
                  <a:pos x="24" y="2118"/>
                </a:cxn>
                <a:cxn ang="0">
                  <a:pos x="0" y="2118"/>
                </a:cxn>
                <a:cxn ang="0">
                  <a:pos x="0" y="1986"/>
                </a:cxn>
              </a:cxnLst>
              <a:rect l="0" t="0" r="r" b="b"/>
              <a:pathLst>
                <a:path w="576" h="2118">
                  <a:moveTo>
                    <a:pt x="0" y="0"/>
                  </a:moveTo>
                  <a:lnTo>
                    <a:pt x="108" y="0"/>
                  </a:lnTo>
                  <a:lnTo>
                    <a:pt x="108" y="132"/>
                  </a:lnTo>
                  <a:lnTo>
                    <a:pt x="0" y="132"/>
                  </a:lnTo>
                  <a:lnTo>
                    <a:pt x="0" y="0"/>
                  </a:lnTo>
                  <a:close/>
                  <a:moveTo>
                    <a:pt x="66" y="216"/>
                  </a:moveTo>
                  <a:lnTo>
                    <a:pt x="192" y="216"/>
                  </a:lnTo>
                  <a:lnTo>
                    <a:pt x="192" y="354"/>
                  </a:lnTo>
                  <a:lnTo>
                    <a:pt x="66" y="354"/>
                  </a:lnTo>
                  <a:lnTo>
                    <a:pt x="66" y="216"/>
                  </a:lnTo>
                  <a:close/>
                  <a:moveTo>
                    <a:pt x="84" y="438"/>
                  </a:moveTo>
                  <a:lnTo>
                    <a:pt x="318" y="438"/>
                  </a:lnTo>
                  <a:lnTo>
                    <a:pt x="318" y="576"/>
                  </a:lnTo>
                  <a:lnTo>
                    <a:pt x="84" y="576"/>
                  </a:lnTo>
                  <a:lnTo>
                    <a:pt x="84" y="438"/>
                  </a:lnTo>
                  <a:close/>
                  <a:moveTo>
                    <a:pt x="84" y="660"/>
                  </a:moveTo>
                  <a:lnTo>
                    <a:pt x="576" y="660"/>
                  </a:lnTo>
                  <a:lnTo>
                    <a:pt x="576" y="798"/>
                  </a:lnTo>
                  <a:lnTo>
                    <a:pt x="84" y="798"/>
                  </a:lnTo>
                  <a:lnTo>
                    <a:pt x="84" y="660"/>
                  </a:lnTo>
                  <a:close/>
                  <a:moveTo>
                    <a:pt x="84" y="882"/>
                  </a:moveTo>
                  <a:lnTo>
                    <a:pt x="342" y="882"/>
                  </a:lnTo>
                  <a:lnTo>
                    <a:pt x="342" y="1014"/>
                  </a:lnTo>
                  <a:lnTo>
                    <a:pt x="84" y="1014"/>
                  </a:lnTo>
                  <a:lnTo>
                    <a:pt x="84" y="882"/>
                  </a:lnTo>
                  <a:close/>
                  <a:moveTo>
                    <a:pt x="24" y="1104"/>
                  </a:moveTo>
                  <a:lnTo>
                    <a:pt x="468" y="1104"/>
                  </a:lnTo>
                  <a:lnTo>
                    <a:pt x="468" y="1236"/>
                  </a:lnTo>
                  <a:lnTo>
                    <a:pt x="24" y="1236"/>
                  </a:lnTo>
                  <a:lnTo>
                    <a:pt x="24" y="1104"/>
                  </a:lnTo>
                  <a:close/>
                  <a:moveTo>
                    <a:pt x="0" y="1320"/>
                  </a:moveTo>
                  <a:lnTo>
                    <a:pt x="318" y="1320"/>
                  </a:lnTo>
                  <a:lnTo>
                    <a:pt x="318" y="1458"/>
                  </a:lnTo>
                  <a:lnTo>
                    <a:pt x="0" y="1458"/>
                  </a:lnTo>
                  <a:lnTo>
                    <a:pt x="0" y="1320"/>
                  </a:lnTo>
                  <a:close/>
                  <a:moveTo>
                    <a:pt x="24" y="1542"/>
                  </a:moveTo>
                  <a:lnTo>
                    <a:pt x="126" y="1542"/>
                  </a:lnTo>
                  <a:lnTo>
                    <a:pt x="126" y="1680"/>
                  </a:lnTo>
                  <a:lnTo>
                    <a:pt x="24" y="1680"/>
                  </a:lnTo>
                  <a:lnTo>
                    <a:pt x="24" y="1542"/>
                  </a:lnTo>
                  <a:close/>
                  <a:moveTo>
                    <a:pt x="0" y="1764"/>
                  </a:moveTo>
                  <a:lnTo>
                    <a:pt x="66" y="1764"/>
                  </a:lnTo>
                  <a:lnTo>
                    <a:pt x="66" y="1902"/>
                  </a:lnTo>
                  <a:lnTo>
                    <a:pt x="0" y="1902"/>
                  </a:lnTo>
                  <a:lnTo>
                    <a:pt x="0" y="1764"/>
                  </a:lnTo>
                  <a:close/>
                  <a:moveTo>
                    <a:pt x="0" y="1986"/>
                  </a:moveTo>
                  <a:lnTo>
                    <a:pt x="24" y="1986"/>
                  </a:lnTo>
                  <a:lnTo>
                    <a:pt x="24" y="2118"/>
                  </a:lnTo>
                  <a:lnTo>
                    <a:pt x="0" y="2118"/>
                  </a:lnTo>
                  <a:lnTo>
                    <a:pt x="0" y="1986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"/>
            <p:cNvSpPr>
              <a:spLocks noEditPoints="1"/>
            </p:cNvSpPr>
            <p:nvPr/>
          </p:nvSpPr>
          <p:spPr bwMode="auto">
            <a:xfrm>
              <a:off x="728" y="1915"/>
              <a:ext cx="1152" cy="12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02" y="0"/>
                </a:cxn>
                <a:cxn ang="0">
                  <a:pos x="702" y="132"/>
                </a:cxn>
                <a:cxn ang="0">
                  <a:pos x="0" y="132"/>
                </a:cxn>
                <a:cxn ang="0">
                  <a:pos x="0" y="0"/>
                </a:cxn>
                <a:cxn ang="0">
                  <a:pos x="84" y="216"/>
                </a:cxn>
                <a:cxn ang="0">
                  <a:pos x="1152" y="216"/>
                </a:cxn>
                <a:cxn ang="0">
                  <a:pos x="1152" y="354"/>
                </a:cxn>
                <a:cxn ang="0">
                  <a:pos x="84" y="354"/>
                </a:cxn>
                <a:cxn ang="0">
                  <a:pos x="84" y="216"/>
                </a:cxn>
                <a:cxn ang="0">
                  <a:pos x="210" y="438"/>
                </a:cxn>
                <a:cxn ang="0">
                  <a:pos x="828" y="438"/>
                </a:cxn>
                <a:cxn ang="0">
                  <a:pos x="828" y="576"/>
                </a:cxn>
                <a:cxn ang="0">
                  <a:pos x="210" y="576"/>
                </a:cxn>
                <a:cxn ang="0">
                  <a:pos x="210" y="438"/>
                </a:cxn>
                <a:cxn ang="0">
                  <a:pos x="468" y="660"/>
                </a:cxn>
                <a:cxn ang="0">
                  <a:pos x="828" y="660"/>
                </a:cxn>
                <a:cxn ang="0">
                  <a:pos x="828" y="798"/>
                </a:cxn>
                <a:cxn ang="0">
                  <a:pos x="468" y="798"/>
                </a:cxn>
                <a:cxn ang="0">
                  <a:pos x="468" y="660"/>
                </a:cxn>
                <a:cxn ang="0">
                  <a:pos x="234" y="882"/>
                </a:cxn>
                <a:cxn ang="0">
                  <a:pos x="552" y="882"/>
                </a:cxn>
                <a:cxn ang="0">
                  <a:pos x="552" y="1014"/>
                </a:cxn>
                <a:cxn ang="0">
                  <a:pos x="234" y="1014"/>
                </a:cxn>
                <a:cxn ang="0">
                  <a:pos x="234" y="882"/>
                </a:cxn>
                <a:cxn ang="0">
                  <a:pos x="360" y="1104"/>
                </a:cxn>
                <a:cxn ang="0">
                  <a:pos x="510" y="1104"/>
                </a:cxn>
                <a:cxn ang="0">
                  <a:pos x="510" y="1236"/>
                </a:cxn>
                <a:cxn ang="0">
                  <a:pos x="360" y="1236"/>
                </a:cxn>
                <a:cxn ang="0">
                  <a:pos x="360" y="1104"/>
                </a:cxn>
              </a:cxnLst>
              <a:rect l="0" t="0" r="r" b="b"/>
              <a:pathLst>
                <a:path w="1152" h="1236">
                  <a:moveTo>
                    <a:pt x="0" y="0"/>
                  </a:moveTo>
                  <a:lnTo>
                    <a:pt x="702" y="0"/>
                  </a:lnTo>
                  <a:lnTo>
                    <a:pt x="702" y="132"/>
                  </a:lnTo>
                  <a:lnTo>
                    <a:pt x="0" y="132"/>
                  </a:lnTo>
                  <a:lnTo>
                    <a:pt x="0" y="0"/>
                  </a:lnTo>
                  <a:close/>
                  <a:moveTo>
                    <a:pt x="84" y="216"/>
                  </a:moveTo>
                  <a:lnTo>
                    <a:pt x="1152" y="216"/>
                  </a:lnTo>
                  <a:lnTo>
                    <a:pt x="1152" y="354"/>
                  </a:lnTo>
                  <a:lnTo>
                    <a:pt x="84" y="354"/>
                  </a:lnTo>
                  <a:lnTo>
                    <a:pt x="84" y="216"/>
                  </a:lnTo>
                  <a:close/>
                  <a:moveTo>
                    <a:pt x="210" y="438"/>
                  </a:moveTo>
                  <a:lnTo>
                    <a:pt x="828" y="438"/>
                  </a:lnTo>
                  <a:lnTo>
                    <a:pt x="828" y="576"/>
                  </a:lnTo>
                  <a:lnTo>
                    <a:pt x="210" y="576"/>
                  </a:lnTo>
                  <a:lnTo>
                    <a:pt x="210" y="438"/>
                  </a:lnTo>
                  <a:close/>
                  <a:moveTo>
                    <a:pt x="468" y="660"/>
                  </a:moveTo>
                  <a:lnTo>
                    <a:pt x="828" y="660"/>
                  </a:lnTo>
                  <a:lnTo>
                    <a:pt x="828" y="798"/>
                  </a:lnTo>
                  <a:lnTo>
                    <a:pt x="468" y="798"/>
                  </a:lnTo>
                  <a:lnTo>
                    <a:pt x="468" y="660"/>
                  </a:lnTo>
                  <a:close/>
                  <a:moveTo>
                    <a:pt x="234" y="882"/>
                  </a:moveTo>
                  <a:lnTo>
                    <a:pt x="552" y="882"/>
                  </a:lnTo>
                  <a:lnTo>
                    <a:pt x="552" y="1014"/>
                  </a:lnTo>
                  <a:lnTo>
                    <a:pt x="234" y="1014"/>
                  </a:lnTo>
                  <a:lnTo>
                    <a:pt x="234" y="882"/>
                  </a:lnTo>
                  <a:close/>
                  <a:moveTo>
                    <a:pt x="360" y="1104"/>
                  </a:moveTo>
                  <a:lnTo>
                    <a:pt x="510" y="1104"/>
                  </a:lnTo>
                  <a:lnTo>
                    <a:pt x="510" y="1236"/>
                  </a:lnTo>
                  <a:lnTo>
                    <a:pt x="360" y="1236"/>
                  </a:lnTo>
                  <a:lnTo>
                    <a:pt x="360" y="1104"/>
                  </a:lnTo>
                  <a:close/>
                </a:path>
              </a:pathLst>
            </a:custGeom>
            <a:solidFill>
              <a:srgbClr val="9BBB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8"/>
            <p:cNvSpPr>
              <a:spLocks noEditPoints="1"/>
            </p:cNvSpPr>
            <p:nvPr/>
          </p:nvSpPr>
          <p:spPr bwMode="auto">
            <a:xfrm>
              <a:off x="746" y="2353"/>
              <a:ext cx="876" cy="1242"/>
            </a:xfrm>
            <a:custGeom>
              <a:avLst/>
              <a:gdLst/>
              <a:ahLst/>
              <a:cxnLst>
                <a:cxn ang="0">
                  <a:pos x="810" y="0"/>
                </a:cxn>
                <a:cxn ang="0">
                  <a:pos x="876" y="0"/>
                </a:cxn>
                <a:cxn ang="0">
                  <a:pos x="876" y="138"/>
                </a:cxn>
                <a:cxn ang="0">
                  <a:pos x="810" y="138"/>
                </a:cxn>
                <a:cxn ang="0">
                  <a:pos x="810" y="0"/>
                </a:cxn>
                <a:cxn ang="0">
                  <a:pos x="810" y="222"/>
                </a:cxn>
                <a:cxn ang="0">
                  <a:pos x="858" y="222"/>
                </a:cxn>
                <a:cxn ang="0">
                  <a:pos x="858" y="360"/>
                </a:cxn>
                <a:cxn ang="0">
                  <a:pos x="810" y="360"/>
                </a:cxn>
                <a:cxn ang="0">
                  <a:pos x="810" y="222"/>
                </a:cxn>
                <a:cxn ang="0">
                  <a:pos x="534" y="444"/>
                </a:cxn>
                <a:cxn ang="0">
                  <a:pos x="618" y="444"/>
                </a:cxn>
                <a:cxn ang="0">
                  <a:pos x="618" y="576"/>
                </a:cxn>
                <a:cxn ang="0">
                  <a:pos x="534" y="576"/>
                </a:cxn>
                <a:cxn ang="0">
                  <a:pos x="534" y="444"/>
                </a:cxn>
                <a:cxn ang="0">
                  <a:pos x="492" y="666"/>
                </a:cxn>
                <a:cxn ang="0">
                  <a:pos x="534" y="666"/>
                </a:cxn>
                <a:cxn ang="0">
                  <a:pos x="534" y="798"/>
                </a:cxn>
                <a:cxn ang="0">
                  <a:pos x="492" y="798"/>
                </a:cxn>
                <a:cxn ang="0">
                  <a:pos x="492" y="666"/>
                </a:cxn>
                <a:cxn ang="0">
                  <a:pos x="192" y="882"/>
                </a:cxn>
                <a:cxn ang="0">
                  <a:pos x="216" y="882"/>
                </a:cxn>
                <a:cxn ang="0">
                  <a:pos x="216" y="1020"/>
                </a:cxn>
                <a:cxn ang="0">
                  <a:pos x="192" y="1020"/>
                </a:cxn>
                <a:cxn ang="0">
                  <a:pos x="192" y="882"/>
                </a:cxn>
                <a:cxn ang="0">
                  <a:pos x="0" y="1104"/>
                </a:cxn>
                <a:cxn ang="0">
                  <a:pos x="24" y="1104"/>
                </a:cxn>
                <a:cxn ang="0">
                  <a:pos x="24" y="1242"/>
                </a:cxn>
                <a:cxn ang="0">
                  <a:pos x="0" y="1242"/>
                </a:cxn>
                <a:cxn ang="0">
                  <a:pos x="0" y="1104"/>
                </a:cxn>
              </a:cxnLst>
              <a:rect l="0" t="0" r="r" b="b"/>
              <a:pathLst>
                <a:path w="876" h="1242">
                  <a:moveTo>
                    <a:pt x="810" y="0"/>
                  </a:moveTo>
                  <a:lnTo>
                    <a:pt x="876" y="0"/>
                  </a:lnTo>
                  <a:lnTo>
                    <a:pt x="876" y="138"/>
                  </a:lnTo>
                  <a:lnTo>
                    <a:pt x="810" y="138"/>
                  </a:lnTo>
                  <a:lnTo>
                    <a:pt x="810" y="0"/>
                  </a:lnTo>
                  <a:close/>
                  <a:moveTo>
                    <a:pt x="810" y="222"/>
                  </a:moveTo>
                  <a:lnTo>
                    <a:pt x="858" y="222"/>
                  </a:lnTo>
                  <a:lnTo>
                    <a:pt x="858" y="360"/>
                  </a:lnTo>
                  <a:lnTo>
                    <a:pt x="810" y="360"/>
                  </a:lnTo>
                  <a:lnTo>
                    <a:pt x="810" y="222"/>
                  </a:lnTo>
                  <a:close/>
                  <a:moveTo>
                    <a:pt x="534" y="444"/>
                  </a:moveTo>
                  <a:lnTo>
                    <a:pt x="618" y="444"/>
                  </a:lnTo>
                  <a:lnTo>
                    <a:pt x="618" y="576"/>
                  </a:lnTo>
                  <a:lnTo>
                    <a:pt x="534" y="576"/>
                  </a:lnTo>
                  <a:lnTo>
                    <a:pt x="534" y="444"/>
                  </a:lnTo>
                  <a:close/>
                  <a:moveTo>
                    <a:pt x="492" y="666"/>
                  </a:moveTo>
                  <a:lnTo>
                    <a:pt x="534" y="666"/>
                  </a:lnTo>
                  <a:lnTo>
                    <a:pt x="534" y="798"/>
                  </a:lnTo>
                  <a:lnTo>
                    <a:pt x="492" y="798"/>
                  </a:lnTo>
                  <a:lnTo>
                    <a:pt x="492" y="666"/>
                  </a:lnTo>
                  <a:close/>
                  <a:moveTo>
                    <a:pt x="192" y="882"/>
                  </a:moveTo>
                  <a:lnTo>
                    <a:pt x="216" y="882"/>
                  </a:lnTo>
                  <a:lnTo>
                    <a:pt x="216" y="1020"/>
                  </a:lnTo>
                  <a:lnTo>
                    <a:pt x="192" y="1020"/>
                  </a:lnTo>
                  <a:lnTo>
                    <a:pt x="192" y="882"/>
                  </a:lnTo>
                  <a:close/>
                  <a:moveTo>
                    <a:pt x="0" y="1104"/>
                  </a:moveTo>
                  <a:lnTo>
                    <a:pt x="24" y="1104"/>
                  </a:lnTo>
                  <a:lnTo>
                    <a:pt x="24" y="1242"/>
                  </a:lnTo>
                  <a:lnTo>
                    <a:pt x="0" y="1242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8064A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9"/>
            <p:cNvSpPr>
              <a:spLocks noEditPoints="1"/>
            </p:cNvSpPr>
            <p:nvPr/>
          </p:nvSpPr>
          <p:spPr bwMode="auto">
            <a:xfrm>
              <a:off x="1280" y="1915"/>
              <a:ext cx="1002" cy="1236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300" y="0"/>
                </a:cxn>
                <a:cxn ang="0">
                  <a:pos x="300" y="132"/>
                </a:cxn>
                <a:cxn ang="0">
                  <a:pos x="150" y="132"/>
                </a:cxn>
                <a:cxn ang="0">
                  <a:pos x="150" y="0"/>
                </a:cxn>
                <a:cxn ang="0">
                  <a:pos x="600" y="216"/>
                </a:cxn>
                <a:cxn ang="0">
                  <a:pos x="1002" y="216"/>
                </a:cxn>
                <a:cxn ang="0">
                  <a:pos x="1002" y="354"/>
                </a:cxn>
                <a:cxn ang="0">
                  <a:pos x="600" y="354"/>
                </a:cxn>
                <a:cxn ang="0">
                  <a:pos x="600" y="216"/>
                </a:cxn>
                <a:cxn ang="0">
                  <a:pos x="342" y="438"/>
                </a:cxn>
                <a:cxn ang="0">
                  <a:pos x="1002" y="438"/>
                </a:cxn>
                <a:cxn ang="0">
                  <a:pos x="1002" y="576"/>
                </a:cxn>
                <a:cxn ang="0">
                  <a:pos x="342" y="576"/>
                </a:cxn>
                <a:cxn ang="0">
                  <a:pos x="342" y="438"/>
                </a:cxn>
                <a:cxn ang="0">
                  <a:pos x="324" y="660"/>
                </a:cxn>
                <a:cxn ang="0">
                  <a:pos x="642" y="660"/>
                </a:cxn>
                <a:cxn ang="0">
                  <a:pos x="642" y="798"/>
                </a:cxn>
                <a:cxn ang="0">
                  <a:pos x="324" y="798"/>
                </a:cxn>
                <a:cxn ang="0">
                  <a:pos x="324" y="660"/>
                </a:cxn>
                <a:cxn ang="0">
                  <a:pos x="84" y="882"/>
                </a:cxn>
                <a:cxn ang="0">
                  <a:pos x="258" y="882"/>
                </a:cxn>
                <a:cxn ang="0">
                  <a:pos x="258" y="1014"/>
                </a:cxn>
                <a:cxn ang="0">
                  <a:pos x="84" y="1014"/>
                </a:cxn>
                <a:cxn ang="0">
                  <a:pos x="84" y="882"/>
                </a:cxn>
                <a:cxn ang="0">
                  <a:pos x="0" y="1104"/>
                </a:cxn>
                <a:cxn ang="0">
                  <a:pos x="84" y="1104"/>
                </a:cxn>
                <a:cxn ang="0">
                  <a:pos x="84" y="1236"/>
                </a:cxn>
                <a:cxn ang="0">
                  <a:pos x="0" y="1236"/>
                </a:cxn>
                <a:cxn ang="0">
                  <a:pos x="0" y="1104"/>
                </a:cxn>
              </a:cxnLst>
              <a:rect l="0" t="0" r="r" b="b"/>
              <a:pathLst>
                <a:path w="1002" h="1236">
                  <a:moveTo>
                    <a:pt x="150" y="0"/>
                  </a:moveTo>
                  <a:lnTo>
                    <a:pt x="300" y="0"/>
                  </a:lnTo>
                  <a:lnTo>
                    <a:pt x="300" y="132"/>
                  </a:lnTo>
                  <a:lnTo>
                    <a:pt x="150" y="132"/>
                  </a:lnTo>
                  <a:lnTo>
                    <a:pt x="150" y="0"/>
                  </a:lnTo>
                  <a:close/>
                  <a:moveTo>
                    <a:pt x="600" y="216"/>
                  </a:moveTo>
                  <a:lnTo>
                    <a:pt x="1002" y="216"/>
                  </a:lnTo>
                  <a:lnTo>
                    <a:pt x="1002" y="354"/>
                  </a:lnTo>
                  <a:lnTo>
                    <a:pt x="600" y="354"/>
                  </a:lnTo>
                  <a:lnTo>
                    <a:pt x="600" y="216"/>
                  </a:lnTo>
                  <a:close/>
                  <a:moveTo>
                    <a:pt x="342" y="438"/>
                  </a:moveTo>
                  <a:lnTo>
                    <a:pt x="1002" y="438"/>
                  </a:lnTo>
                  <a:lnTo>
                    <a:pt x="1002" y="576"/>
                  </a:lnTo>
                  <a:lnTo>
                    <a:pt x="342" y="576"/>
                  </a:lnTo>
                  <a:lnTo>
                    <a:pt x="342" y="438"/>
                  </a:lnTo>
                  <a:close/>
                  <a:moveTo>
                    <a:pt x="324" y="660"/>
                  </a:moveTo>
                  <a:lnTo>
                    <a:pt x="642" y="660"/>
                  </a:lnTo>
                  <a:lnTo>
                    <a:pt x="642" y="798"/>
                  </a:lnTo>
                  <a:lnTo>
                    <a:pt x="324" y="798"/>
                  </a:lnTo>
                  <a:lnTo>
                    <a:pt x="324" y="660"/>
                  </a:lnTo>
                  <a:close/>
                  <a:moveTo>
                    <a:pt x="84" y="882"/>
                  </a:moveTo>
                  <a:lnTo>
                    <a:pt x="258" y="882"/>
                  </a:lnTo>
                  <a:lnTo>
                    <a:pt x="258" y="1014"/>
                  </a:lnTo>
                  <a:lnTo>
                    <a:pt x="84" y="1014"/>
                  </a:lnTo>
                  <a:lnTo>
                    <a:pt x="84" y="882"/>
                  </a:lnTo>
                  <a:close/>
                  <a:moveTo>
                    <a:pt x="0" y="1104"/>
                  </a:moveTo>
                  <a:lnTo>
                    <a:pt x="84" y="1104"/>
                  </a:lnTo>
                  <a:lnTo>
                    <a:pt x="84" y="1236"/>
                  </a:lnTo>
                  <a:lnTo>
                    <a:pt x="0" y="1236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4BA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614" y="1870"/>
              <a:ext cx="6" cy="220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1"/>
            <p:cNvSpPr>
              <a:spLocks noEditPoints="1"/>
            </p:cNvSpPr>
            <p:nvPr/>
          </p:nvSpPr>
          <p:spPr bwMode="auto">
            <a:xfrm>
              <a:off x="593" y="1867"/>
              <a:ext cx="24" cy="22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0"/>
                </a:cxn>
                <a:cxn ang="0">
                  <a:pos x="2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222"/>
                </a:cxn>
                <a:cxn ang="0">
                  <a:pos x="24" y="222"/>
                </a:cxn>
                <a:cxn ang="0">
                  <a:pos x="24" y="228"/>
                </a:cxn>
                <a:cxn ang="0">
                  <a:pos x="0" y="228"/>
                </a:cxn>
                <a:cxn ang="0">
                  <a:pos x="0" y="222"/>
                </a:cxn>
                <a:cxn ang="0">
                  <a:pos x="0" y="444"/>
                </a:cxn>
                <a:cxn ang="0">
                  <a:pos x="24" y="444"/>
                </a:cxn>
                <a:cxn ang="0">
                  <a:pos x="24" y="450"/>
                </a:cxn>
                <a:cxn ang="0">
                  <a:pos x="0" y="450"/>
                </a:cxn>
                <a:cxn ang="0">
                  <a:pos x="0" y="444"/>
                </a:cxn>
                <a:cxn ang="0">
                  <a:pos x="0" y="660"/>
                </a:cxn>
                <a:cxn ang="0">
                  <a:pos x="24" y="660"/>
                </a:cxn>
                <a:cxn ang="0">
                  <a:pos x="24" y="666"/>
                </a:cxn>
                <a:cxn ang="0">
                  <a:pos x="0" y="666"/>
                </a:cxn>
                <a:cxn ang="0">
                  <a:pos x="0" y="660"/>
                </a:cxn>
                <a:cxn ang="0">
                  <a:pos x="0" y="882"/>
                </a:cxn>
                <a:cxn ang="0">
                  <a:pos x="24" y="882"/>
                </a:cxn>
                <a:cxn ang="0">
                  <a:pos x="24" y="888"/>
                </a:cxn>
                <a:cxn ang="0">
                  <a:pos x="0" y="888"/>
                </a:cxn>
                <a:cxn ang="0">
                  <a:pos x="0" y="882"/>
                </a:cxn>
                <a:cxn ang="0">
                  <a:pos x="0" y="1104"/>
                </a:cxn>
                <a:cxn ang="0">
                  <a:pos x="24" y="1104"/>
                </a:cxn>
                <a:cxn ang="0">
                  <a:pos x="24" y="1110"/>
                </a:cxn>
                <a:cxn ang="0">
                  <a:pos x="0" y="1110"/>
                </a:cxn>
                <a:cxn ang="0">
                  <a:pos x="0" y="1104"/>
                </a:cxn>
                <a:cxn ang="0">
                  <a:pos x="0" y="1326"/>
                </a:cxn>
                <a:cxn ang="0">
                  <a:pos x="24" y="1326"/>
                </a:cxn>
                <a:cxn ang="0">
                  <a:pos x="24" y="1332"/>
                </a:cxn>
                <a:cxn ang="0">
                  <a:pos x="0" y="1332"/>
                </a:cxn>
                <a:cxn ang="0">
                  <a:pos x="0" y="1326"/>
                </a:cxn>
                <a:cxn ang="0">
                  <a:pos x="0" y="1548"/>
                </a:cxn>
                <a:cxn ang="0">
                  <a:pos x="24" y="1548"/>
                </a:cxn>
                <a:cxn ang="0">
                  <a:pos x="24" y="1554"/>
                </a:cxn>
                <a:cxn ang="0">
                  <a:pos x="0" y="1554"/>
                </a:cxn>
                <a:cxn ang="0">
                  <a:pos x="0" y="1548"/>
                </a:cxn>
                <a:cxn ang="0">
                  <a:pos x="0" y="1764"/>
                </a:cxn>
                <a:cxn ang="0">
                  <a:pos x="24" y="1764"/>
                </a:cxn>
                <a:cxn ang="0">
                  <a:pos x="24" y="1770"/>
                </a:cxn>
                <a:cxn ang="0">
                  <a:pos x="0" y="1770"/>
                </a:cxn>
                <a:cxn ang="0">
                  <a:pos x="0" y="1764"/>
                </a:cxn>
                <a:cxn ang="0">
                  <a:pos x="0" y="1986"/>
                </a:cxn>
                <a:cxn ang="0">
                  <a:pos x="24" y="1986"/>
                </a:cxn>
                <a:cxn ang="0">
                  <a:pos x="24" y="1992"/>
                </a:cxn>
                <a:cxn ang="0">
                  <a:pos x="0" y="1992"/>
                </a:cxn>
                <a:cxn ang="0">
                  <a:pos x="0" y="1986"/>
                </a:cxn>
                <a:cxn ang="0">
                  <a:pos x="0" y="2208"/>
                </a:cxn>
                <a:cxn ang="0">
                  <a:pos x="24" y="2208"/>
                </a:cxn>
                <a:cxn ang="0">
                  <a:pos x="24" y="2214"/>
                </a:cxn>
                <a:cxn ang="0">
                  <a:pos x="0" y="2214"/>
                </a:cxn>
                <a:cxn ang="0">
                  <a:pos x="0" y="2208"/>
                </a:cxn>
              </a:cxnLst>
              <a:rect l="0" t="0" r="r" b="b"/>
              <a:pathLst>
                <a:path w="24" h="2214">
                  <a:moveTo>
                    <a:pt x="0" y="0"/>
                  </a:moveTo>
                  <a:lnTo>
                    <a:pt x="24" y="0"/>
                  </a:lnTo>
                  <a:lnTo>
                    <a:pt x="24" y="6"/>
                  </a:lnTo>
                  <a:lnTo>
                    <a:pt x="0" y="6"/>
                  </a:lnTo>
                  <a:lnTo>
                    <a:pt x="0" y="0"/>
                  </a:lnTo>
                  <a:close/>
                  <a:moveTo>
                    <a:pt x="0" y="222"/>
                  </a:moveTo>
                  <a:lnTo>
                    <a:pt x="24" y="222"/>
                  </a:lnTo>
                  <a:lnTo>
                    <a:pt x="24" y="228"/>
                  </a:lnTo>
                  <a:lnTo>
                    <a:pt x="0" y="228"/>
                  </a:lnTo>
                  <a:lnTo>
                    <a:pt x="0" y="222"/>
                  </a:lnTo>
                  <a:close/>
                  <a:moveTo>
                    <a:pt x="0" y="444"/>
                  </a:moveTo>
                  <a:lnTo>
                    <a:pt x="24" y="444"/>
                  </a:lnTo>
                  <a:lnTo>
                    <a:pt x="24" y="450"/>
                  </a:lnTo>
                  <a:lnTo>
                    <a:pt x="0" y="450"/>
                  </a:lnTo>
                  <a:lnTo>
                    <a:pt x="0" y="444"/>
                  </a:lnTo>
                  <a:close/>
                  <a:moveTo>
                    <a:pt x="0" y="660"/>
                  </a:moveTo>
                  <a:lnTo>
                    <a:pt x="24" y="660"/>
                  </a:lnTo>
                  <a:lnTo>
                    <a:pt x="24" y="666"/>
                  </a:lnTo>
                  <a:lnTo>
                    <a:pt x="0" y="666"/>
                  </a:lnTo>
                  <a:lnTo>
                    <a:pt x="0" y="660"/>
                  </a:lnTo>
                  <a:close/>
                  <a:moveTo>
                    <a:pt x="0" y="882"/>
                  </a:moveTo>
                  <a:lnTo>
                    <a:pt x="24" y="882"/>
                  </a:lnTo>
                  <a:lnTo>
                    <a:pt x="24" y="888"/>
                  </a:lnTo>
                  <a:lnTo>
                    <a:pt x="0" y="888"/>
                  </a:lnTo>
                  <a:lnTo>
                    <a:pt x="0" y="882"/>
                  </a:lnTo>
                  <a:close/>
                  <a:moveTo>
                    <a:pt x="0" y="1104"/>
                  </a:moveTo>
                  <a:lnTo>
                    <a:pt x="24" y="1104"/>
                  </a:lnTo>
                  <a:lnTo>
                    <a:pt x="24" y="1110"/>
                  </a:lnTo>
                  <a:lnTo>
                    <a:pt x="0" y="1110"/>
                  </a:lnTo>
                  <a:lnTo>
                    <a:pt x="0" y="1104"/>
                  </a:lnTo>
                  <a:close/>
                  <a:moveTo>
                    <a:pt x="0" y="1326"/>
                  </a:moveTo>
                  <a:lnTo>
                    <a:pt x="24" y="1326"/>
                  </a:lnTo>
                  <a:lnTo>
                    <a:pt x="24" y="1332"/>
                  </a:lnTo>
                  <a:lnTo>
                    <a:pt x="0" y="1332"/>
                  </a:lnTo>
                  <a:lnTo>
                    <a:pt x="0" y="1326"/>
                  </a:lnTo>
                  <a:close/>
                  <a:moveTo>
                    <a:pt x="0" y="1548"/>
                  </a:moveTo>
                  <a:lnTo>
                    <a:pt x="24" y="1548"/>
                  </a:lnTo>
                  <a:lnTo>
                    <a:pt x="24" y="1554"/>
                  </a:lnTo>
                  <a:lnTo>
                    <a:pt x="0" y="1554"/>
                  </a:lnTo>
                  <a:lnTo>
                    <a:pt x="0" y="1548"/>
                  </a:lnTo>
                  <a:close/>
                  <a:moveTo>
                    <a:pt x="0" y="1764"/>
                  </a:moveTo>
                  <a:lnTo>
                    <a:pt x="24" y="1764"/>
                  </a:lnTo>
                  <a:lnTo>
                    <a:pt x="24" y="1770"/>
                  </a:lnTo>
                  <a:lnTo>
                    <a:pt x="0" y="1770"/>
                  </a:lnTo>
                  <a:lnTo>
                    <a:pt x="0" y="1764"/>
                  </a:lnTo>
                  <a:close/>
                  <a:moveTo>
                    <a:pt x="0" y="1986"/>
                  </a:moveTo>
                  <a:lnTo>
                    <a:pt x="24" y="1986"/>
                  </a:lnTo>
                  <a:lnTo>
                    <a:pt x="24" y="1992"/>
                  </a:lnTo>
                  <a:lnTo>
                    <a:pt x="0" y="1992"/>
                  </a:lnTo>
                  <a:lnTo>
                    <a:pt x="0" y="1986"/>
                  </a:lnTo>
                  <a:close/>
                  <a:moveTo>
                    <a:pt x="0" y="2208"/>
                  </a:moveTo>
                  <a:lnTo>
                    <a:pt x="24" y="2208"/>
                  </a:lnTo>
                  <a:lnTo>
                    <a:pt x="24" y="2214"/>
                  </a:lnTo>
                  <a:lnTo>
                    <a:pt x="0" y="2214"/>
                  </a:lnTo>
                  <a:lnTo>
                    <a:pt x="0" y="220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2"/>
            <p:cNvSpPr>
              <a:spLocks noChangeArrowheads="1"/>
            </p:cNvSpPr>
            <p:nvPr/>
          </p:nvSpPr>
          <p:spPr bwMode="auto">
            <a:xfrm>
              <a:off x="509" y="1940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1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23"/>
            <p:cNvSpPr>
              <a:spLocks noChangeArrowheads="1"/>
            </p:cNvSpPr>
            <p:nvPr/>
          </p:nvSpPr>
          <p:spPr bwMode="auto">
            <a:xfrm>
              <a:off x="509" y="2161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2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509" y="2381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3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25"/>
            <p:cNvSpPr>
              <a:spLocks noChangeArrowheads="1"/>
            </p:cNvSpPr>
            <p:nvPr/>
          </p:nvSpPr>
          <p:spPr bwMode="auto">
            <a:xfrm>
              <a:off x="509" y="2602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4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26"/>
            <p:cNvSpPr>
              <a:spLocks noChangeArrowheads="1"/>
            </p:cNvSpPr>
            <p:nvPr/>
          </p:nvSpPr>
          <p:spPr bwMode="auto">
            <a:xfrm>
              <a:off x="509" y="2823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5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27"/>
            <p:cNvSpPr>
              <a:spLocks noChangeArrowheads="1"/>
            </p:cNvSpPr>
            <p:nvPr/>
          </p:nvSpPr>
          <p:spPr bwMode="auto">
            <a:xfrm>
              <a:off x="509" y="3044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6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28"/>
            <p:cNvSpPr>
              <a:spLocks noChangeArrowheads="1"/>
            </p:cNvSpPr>
            <p:nvPr/>
          </p:nvSpPr>
          <p:spPr bwMode="auto">
            <a:xfrm>
              <a:off x="509" y="3264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7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29"/>
            <p:cNvSpPr>
              <a:spLocks noChangeArrowheads="1"/>
            </p:cNvSpPr>
            <p:nvPr/>
          </p:nvSpPr>
          <p:spPr bwMode="auto">
            <a:xfrm>
              <a:off x="509" y="3485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8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0"/>
            <p:cNvSpPr>
              <a:spLocks noChangeArrowheads="1"/>
            </p:cNvSpPr>
            <p:nvPr/>
          </p:nvSpPr>
          <p:spPr bwMode="auto">
            <a:xfrm>
              <a:off x="509" y="3706"/>
              <a:ext cx="7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9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31"/>
            <p:cNvSpPr>
              <a:spLocks noChangeArrowheads="1"/>
            </p:cNvSpPr>
            <p:nvPr/>
          </p:nvSpPr>
          <p:spPr bwMode="auto">
            <a:xfrm>
              <a:off x="464" y="3927"/>
              <a:ext cx="12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10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32"/>
            <p:cNvSpPr>
              <a:spLocks noChangeArrowheads="1"/>
            </p:cNvSpPr>
            <p:nvPr/>
          </p:nvSpPr>
          <p:spPr bwMode="auto">
            <a:xfrm>
              <a:off x="2264" y="3103"/>
              <a:ext cx="42" cy="48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3"/>
            <p:cNvSpPr>
              <a:spLocks noChangeArrowheads="1"/>
            </p:cNvSpPr>
            <p:nvPr/>
          </p:nvSpPr>
          <p:spPr bwMode="auto">
            <a:xfrm>
              <a:off x="2328" y="3073"/>
              <a:ext cx="54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Health</a:t>
              </a:r>
              <a:r>
                <a:rPr kumimoji="0" lang="it-IT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 Sector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34"/>
            <p:cNvSpPr>
              <a:spLocks noChangeArrowheads="1"/>
            </p:cNvSpPr>
            <p:nvPr/>
          </p:nvSpPr>
          <p:spPr bwMode="auto">
            <a:xfrm>
              <a:off x="2264" y="3283"/>
              <a:ext cx="42" cy="48"/>
            </a:xfrm>
            <a:prstGeom prst="rect">
              <a:avLst/>
            </a:prstGeom>
            <a:solidFill>
              <a:srgbClr val="C0504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35"/>
            <p:cNvSpPr>
              <a:spLocks noChangeArrowheads="1"/>
            </p:cNvSpPr>
            <p:nvPr/>
          </p:nvSpPr>
          <p:spPr bwMode="auto">
            <a:xfrm>
              <a:off x="2328" y="3252"/>
              <a:ext cx="49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Real Estate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36"/>
            <p:cNvSpPr>
              <a:spLocks noChangeArrowheads="1"/>
            </p:cNvSpPr>
            <p:nvPr/>
          </p:nvSpPr>
          <p:spPr bwMode="auto">
            <a:xfrm>
              <a:off x="2264" y="3463"/>
              <a:ext cx="42" cy="48"/>
            </a:xfrm>
            <a:prstGeom prst="rect">
              <a:avLst/>
            </a:prstGeom>
            <a:solidFill>
              <a:srgbClr val="9BBB5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37"/>
            <p:cNvSpPr>
              <a:spLocks noChangeArrowheads="1"/>
            </p:cNvSpPr>
            <p:nvPr/>
          </p:nvSpPr>
          <p:spPr bwMode="auto">
            <a:xfrm>
              <a:off x="2328" y="3431"/>
              <a:ext cx="36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Utilities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2264" y="3643"/>
              <a:ext cx="42" cy="42"/>
            </a:xfrm>
            <a:prstGeom prst="rect">
              <a:avLst/>
            </a:prstGeom>
            <a:solidFill>
              <a:srgbClr val="8064A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39"/>
            <p:cNvSpPr>
              <a:spLocks noChangeArrowheads="1"/>
            </p:cNvSpPr>
            <p:nvPr/>
          </p:nvSpPr>
          <p:spPr bwMode="auto">
            <a:xfrm>
              <a:off x="2328" y="3611"/>
              <a:ext cx="19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TLC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0"/>
            <p:cNvSpPr>
              <a:spLocks noChangeArrowheads="1"/>
            </p:cNvSpPr>
            <p:nvPr/>
          </p:nvSpPr>
          <p:spPr bwMode="auto">
            <a:xfrm>
              <a:off x="2264" y="3823"/>
              <a:ext cx="42" cy="42"/>
            </a:xfrm>
            <a:prstGeom prst="rect">
              <a:avLst/>
            </a:prstGeom>
            <a:solidFill>
              <a:srgbClr val="4BACC6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1"/>
            <p:cNvSpPr>
              <a:spLocks noChangeArrowheads="1"/>
            </p:cNvSpPr>
            <p:nvPr/>
          </p:nvSpPr>
          <p:spPr bwMode="auto">
            <a:xfrm>
              <a:off x="2328" y="3790"/>
              <a:ext cx="1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itchFamily="34" charset="0"/>
                  <a:cs typeface="Arial" pitchFamily="34" charset="0"/>
                </a:rPr>
                <a:t>IT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7" name="CasellaDiTesto 52"/>
          <p:cNvSpPr txBox="1">
            <a:spLocks noChangeArrowheads="1"/>
          </p:cNvSpPr>
          <p:nvPr/>
        </p:nvSpPr>
        <p:spPr bwMode="auto">
          <a:xfrm>
            <a:off x="1301130" y="4725144"/>
            <a:ext cx="2571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it-IT" sz="12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 </a:t>
            </a:r>
            <a:r>
              <a:rPr lang="it-IT" sz="12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it-IT" sz="12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indicate the </a:t>
            </a:r>
            <a:r>
              <a:rPr lang="it-IT" sz="12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it-IT" sz="12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sz="1200" b="1" dirty="0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200" b="1" dirty="0" err="1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sz="1200" b="1" dirty="0" err="1" smtClean="0">
                <a:solidFill>
                  <a:srgbClr val="090E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ots</a:t>
            </a:r>
            <a:endParaRPr lang="en-US" sz="1200" b="1" dirty="0">
              <a:solidFill>
                <a:srgbClr val="090E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ttangolo 57"/>
          <p:cNvSpPr/>
          <p:nvPr/>
        </p:nvSpPr>
        <p:spPr bwMode="auto">
          <a:xfrm>
            <a:off x="6465168" y="1124744"/>
            <a:ext cx="1637646" cy="4028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C00000"/>
                </a:solidFill>
                <a:latin typeface="Arial" charset="0"/>
              </a:rPr>
              <a:t>Example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1375940" y="908720"/>
            <a:ext cx="4945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Some </a:t>
            </a:r>
            <a:r>
              <a:rPr lang="it-IT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Indicators</a:t>
            </a:r>
            <a:r>
              <a:rPr lang="it-IT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(1/2)</a:t>
            </a:r>
            <a:endParaRPr lang="it-IT" sz="2000" b="1" dirty="0">
              <a:solidFill>
                <a:srgbClr val="C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69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26</a:t>
            </a:fld>
            <a:endParaRPr lang="it-IT" dirty="0"/>
          </a:p>
        </p:txBody>
      </p:sp>
      <p:grpSp>
        <p:nvGrpSpPr>
          <p:cNvPr id="3" name="Gruppo 2"/>
          <p:cNvGrpSpPr/>
          <p:nvPr/>
        </p:nvGrpSpPr>
        <p:grpSpPr>
          <a:xfrm>
            <a:off x="1035167" y="1142688"/>
            <a:ext cx="6756215" cy="4380282"/>
            <a:chOff x="1300162" y="1223076"/>
            <a:chExt cx="6296025" cy="4029075"/>
          </a:xfrm>
        </p:grpSpPr>
        <p:sp>
          <p:nvSpPr>
            <p:cNvPr id="5" name="Rettangolo 4"/>
            <p:cNvSpPr/>
            <p:nvPr/>
          </p:nvSpPr>
          <p:spPr bwMode="auto">
            <a:xfrm>
              <a:off x="2141602" y="1346455"/>
              <a:ext cx="2613219" cy="1677081"/>
            </a:xfrm>
            <a:prstGeom prst="rect">
              <a:avLst/>
            </a:prstGeom>
            <a:solidFill>
              <a:srgbClr val="D99795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ttangolo 5"/>
            <p:cNvSpPr/>
            <p:nvPr/>
          </p:nvSpPr>
          <p:spPr bwMode="auto">
            <a:xfrm>
              <a:off x="2170776" y="1333506"/>
              <a:ext cx="852926" cy="504041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Squeezingmarket</a:t>
              </a:r>
            </a:p>
          </p:txBody>
        </p:sp>
        <p:sp>
          <p:nvSpPr>
            <p:cNvPr id="7" name="Rettangolo 6"/>
            <p:cNvSpPr/>
            <p:nvPr/>
          </p:nvSpPr>
          <p:spPr bwMode="auto">
            <a:xfrm>
              <a:off x="4799999" y="1352564"/>
              <a:ext cx="2613219" cy="1677081"/>
            </a:xfrm>
            <a:prstGeom prst="rect">
              <a:avLst/>
            </a:prstGeom>
            <a:solidFill>
              <a:srgbClr val="B8CCE4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ttangolo 7"/>
            <p:cNvSpPr/>
            <p:nvPr/>
          </p:nvSpPr>
          <p:spPr bwMode="auto">
            <a:xfrm>
              <a:off x="6529165" y="1333504"/>
              <a:ext cx="852926" cy="504041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Dynamic market</a:t>
              </a:r>
            </a:p>
          </p:txBody>
        </p:sp>
        <p:sp>
          <p:nvSpPr>
            <p:cNvPr id="9" name="Rettangolo 8"/>
            <p:cNvSpPr/>
            <p:nvPr/>
          </p:nvSpPr>
          <p:spPr bwMode="auto">
            <a:xfrm>
              <a:off x="2143063" y="3075705"/>
              <a:ext cx="2613219" cy="147502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ttangolo 9"/>
            <p:cNvSpPr/>
            <p:nvPr/>
          </p:nvSpPr>
          <p:spPr bwMode="auto">
            <a:xfrm>
              <a:off x="2178286" y="4060408"/>
              <a:ext cx="852926" cy="443315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Static market</a:t>
              </a:r>
            </a:p>
          </p:txBody>
        </p:sp>
        <p:sp>
          <p:nvSpPr>
            <p:cNvPr id="11" name="Rettangolo 10"/>
            <p:cNvSpPr/>
            <p:nvPr/>
          </p:nvSpPr>
          <p:spPr bwMode="auto">
            <a:xfrm>
              <a:off x="4809164" y="3065075"/>
              <a:ext cx="2613219" cy="1485660"/>
            </a:xfrm>
            <a:prstGeom prst="rect">
              <a:avLst/>
            </a:prstGeom>
            <a:solidFill>
              <a:srgbClr val="C2D69A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ttangolo 11"/>
            <p:cNvSpPr/>
            <p:nvPr/>
          </p:nvSpPr>
          <p:spPr bwMode="auto">
            <a:xfrm>
              <a:off x="6560384" y="4032799"/>
              <a:ext cx="852926" cy="478983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90E21"/>
                  </a:solidFill>
                  <a:effectLst/>
                  <a:latin typeface="Calibri" pitchFamily="34" charset="0"/>
                </a:rPr>
                <a:t>Expanding market</a:t>
              </a:r>
            </a:p>
          </p:txBody>
        </p:sp>
        <p:graphicFrame>
          <p:nvGraphicFramePr>
            <p:cNvPr id="13" name="Grafico 12"/>
            <p:cNvGraphicFramePr/>
            <p:nvPr/>
          </p:nvGraphicFramePr>
          <p:xfrm>
            <a:off x="1300162" y="1223076"/>
            <a:ext cx="6296025" cy="40290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4" name="Rettangolo 13"/>
          <p:cNvSpPr/>
          <p:nvPr/>
        </p:nvSpPr>
        <p:spPr>
          <a:xfrm>
            <a:off x="1238551" y="5738075"/>
            <a:ext cx="8167799" cy="71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8175" lvl="1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index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“new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firms bidding at time t / 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bidders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time t</a:t>
            </a:r>
          </a:p>
          <a:p>
            <a:pPr marL="638175" lvl="1" indent="-180975" eaLnBrk="0" hangingPunct="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Exit index</a:t>
            </a:r>
            <a:r>
              <a:rPr lang="en-US" sz="160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firms </a:t>
            </a:r>
            <a:r>
              <a:rPr lang="en-US" sz="1600" b="0" dirty="0" smtClean="0">
                <a:solidFill>
                  <a:srgbClr val="181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bidding at time t-1 but NOT at time t / N. firms bidding at time t-1</a:t>
            </a:r>
            <a:endParaRPr lang="en-US" sz="1600" b="0" dirty="0">
              <a:solidFill>
                <a:srgbClr val="1818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7617296" y="1700808"/>
            <a:ext cx="2264735" cy="105262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anchor="ctr">
            <a:noAutofit/>
          </a:bodyPr>
          <a:lstStyle/>
          <a:p>
            <a:pPr algn="ctr" eaLnBrk="0" hangingPunct="0">
              <a:spcAft>
                <a:spcPts val="600"/>
              </a:spcAft>
            </a:pPr>
            <a:r>
              <a:rPr lang="en-US" sz="1400" dirty="0" smtClean="0">
                <a:solidFill>
                  <a:srgbClr val="18185E"/>
                </a:solidFill>
                <a:latin typeface="Trebuchet MS" pitchFamily="34" charset="0"/>
              </a:rPr>
              <a:t>Exit index </a:t>
            </a:r>
            <a:r>
              <a:rPr lang="en-US" sz="1400" dirty="0" smtClean="0">
                <a:solidFill>
                  <a:srgbClr val="18185E"/>
                </a:solidFill>
                <a:latin typeface="Trebuchet MS" pitchFamily="34" charset="0"/>
              </a:rPr>
              <a:t>vs. </a:t>
            </a:r>
            <a:r>
              <a:rPr lang="en-US" sz="1400" dirty="0" smtClean="0">
                <a:solidFill>
                  <a:srgbClr val="18185E"/>
                </a:solidFill>
                <a:latin typeface="Trebuchet MS" pitchFamily="34" charset="0"/>
              </a:rPr>
              <a:t>Entry index</a:t>
            </a:r>
            <a:endParaRPr lang="en-US" sz="1400" b="0" dirty="0" smtClean="0">
              <a:solidFill>
                <a:srgbClr val="18185E"/>
              </a:solidFill>
              <a:latin typeface="Trebuchet MS" pitchFamily="34" charset="0"/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1200" b="0" dirty="0" smtClean="0">
                <a:solidFill>
                  <a:srgbClr val="18185E"/>
                </a:solidFill>
                <a:latin typeface="Trebuchet MS" pitchFamily="34" charset="0"/>
              </a:rPr>
              <a:t>mean values over (n) editions of each framework contract</a:t>
            </a:r>
            <a:endParaRPr lang="en-US" sz="1200" b="0" dirty="0">
              <a:solidFill>
                <a:srgbClr val="18185E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56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3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304810" y="1124744"/>
            <a:ext cx="6600518" cy="432048"/>
          </a:xfrm>
        </p:spPr>
        <p:txBody>
          <a:bodyPr/>
          <a:lstStyle/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(Some)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16696" y="328498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Value for </a:t>
            </a:r>
            <a:r>
              <a:rPr lang="it-IT" sz="1400" dirty="0" err="1" smtClean="0"/>
              <a:t>money</a:t>
            </a:r>
            <a:endParaRPr lang="it-IT" sz="1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5169024" y="328498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err="1" smtClean="0"/>
              <a:t>Savings</a:t>
            </a:r>
            <a:endParaRPr lang="it-IT" sz="1400" b="1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216696" y="3913311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err="1" smtClean="0"/>
              <a:t>Inclusion</a:t>
            </a:r>
            <a:r>
              <a:rPr lang="it-IT" sz="1400" dirty="0" smtClean="0"/>
              <a:t> of </a:t>
            </a:r>
            <a:r>
              <a:rPr lang="it-IT" sz="1400" dirty="0" err="1" smtClean="0"/>
              <a:t>SMEs</a:t>
            </a:r>
            <a:endParaRPr lang="it-IT" sz="14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169024" y="386104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err="1" smtClean="0"/>
              <a:t>Degree</a:t>
            </a:r>
            <a:r>
              <a:rPr lang="it-IT" sz="1400" b="1" i="1" dirty="0" smtClean="0"/>
              <a:t> of success</a:t>
            </a:r>
            <a:endParaRPr lang="it-IT" sz="1400" b="1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288704" y="4561383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Market </a:t>
            </a:r>
            <a:r>
              <a:rPr lang="it-IT" sz="1400" dirty="0" err="1" smtClean="0"/>
              <a:t>dynamics</a:t>
            </a:r>
            <a:endParaRPr lang="it-IT" sz="14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025008" y="443711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i="1" dirty="0" err="1" smtClean="0"/>
              <a:t>Concentration</a:t>
            </a:r>
            <a:r>
              <a:rPr lang="it-IT" sz="1400" b="1" i="1" dirty="0" smtClean="0"/>
              <a:t>/</a:t>
            </a:r>
          </a:p>
          <a:p>
            <a:pPr algn="ctr"/>
            <a:r>
              <a:rPr lang="it-IT" sz="1400" b="1" i="1" dirty="0"/>
              <a:t>e</a:t>
            </a:r>
            <a:r>
              <a:rPr lang="it-IT" sz="1400" b="1" i="1" dirty="0" smtClean="0"/>
              <a:t>ntry-exit </a:t>
            </a:r>
            <a:r>
              <a:rPr lang="it-IT" sz="1400" b="1" i="1" dirty="0" err="1" smtClean="0"/>
              <a:t>indexes</a:t>
            </a:r>
            <a:endParaRPr lang="it-IT" sz="1400" b="1" i="1" dirty="0"/>
          </a:p>
        </p:txBody>
      </p:sp>
      <p:cxnSp>
        <p:nvCxnSpPr>
          <p:cNvPr id="25" name="Connettore 2 24"/>
          <p:cNvCxnSpPr>
            <a:stCxn id="14" idx="3"/>
            <a:endCxn id="16" idx="1"/>
          </p:cNvCxnSpPr>
          <p:nvPr/>
        </p:nvCxnSpPr>
        <p:spPr bwMode="auto">
          <a:xfrm>
            <a:off x="4304928" y="3438873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onnettore 2 26"/>
          <p:cNvCxnSpPr/>
          <p:nvPr/>
        </p:nvCxnSpPr>
        <p:spPr bwMode="auto">
          <a:xfrm>
            <a:off x="4304928" y="4077072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2 27"/>
          <p:cNvCxnSpPr/>
          <p:nvPr/>
        </p:nvCxnSpPr>
        <p:spPr bwMode="auto">
          <a:xfrm>
            <a:off x="4304928" y="4725144"/>
            <a:ext cx="864096" cy="0"/>
          </a:xfrm>
          <a:prstGeom prst="straightConnector1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2131282" y="2565152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dimension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4664968" y="2564904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Perfomance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indicator(s)</a:t>
            </a:r>
            <a:endParaRPr lang="en-US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4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280592" y="1052736"/>
            <a:ext cx="5760640" cy="432048"/>
          </a:xfrm>
        </p:spPr>
        <p:txBody>
          <a:bodyPr/>
          <a:lstStyle/>
          <a:p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40632" y="191683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427426" y="3068960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 price(s)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427426" y="3861296"/>
            <a:ext cx="2533686" cy="43180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</a:t>
            </a:r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2802" y="908721"/>
            <a:ext cx="8256702" cy="432048"/>
          </a:xfrm>
        </p:spPr>
        <p:txBody>
          <a:bodyPr/>
          <a:lstStyle/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avings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(ISTAT) (1/2)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6536" y="1628800"/>
            <a:ext cx="8496944" cy="2880320"/>
          </a:xfrm>
        </p:spPr>
        <p:txBody>
          <a:bodyPr/>
          <a:lstStyle/>
          <a:p>
            <a:pPr marL="0" indent="0" algn="just"/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Derive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Consip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3-step procedure:</a:t>
            </a:r>
          </a:p>
          <a:p>
            <a:pPr algn="just">
              <a:buFont typeface="+mj-lt"/>
              <a:buAutoNum type="arabicParenR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set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and/or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Consip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arenR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made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Consip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+mj-lt"/>
              <a:buAutoNum type="arabicParenR"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Consip or non-Consip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/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β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sp>
        <p:nvSpPr>
          <p:cNvPr id="6" name="Freccia in giù 5"/>
          <p:cNvSpPr/>
          <p:nvPr/>
        </p:nvSpPr>
        <p:spPr bwMode="auto">
          <a:xfrm>
            <a:off x="4304928" y="4941168"/>
            <a:ext cx="936104" cy="504056"/>
          </a:xfrm>
          <a:prstGeom prst="downArrow">
            <a:avLst/>
          </a:prstGeom>
          <a:solidFill>
            <a:srgbClr val="002E8A"/>
          </a:solidFill>
          <a:ln>
            <a:noFill/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352600" y="5373216"/>
            <a:ext cx="70567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spcBef>
                <a:spcPts val="600"/>
              </a:spcBef>
            </a:pPr>
            <a:r>
              <a:rPr lang="el-GR" sz="1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800" b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l-GR" sz="1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1800" b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1800" b="1" kern="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6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respectively</a:t>
            </a:r>
            <a:endParaRPr lang="it-IT" sz="17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arrotondato 2"/>
          <p:cNvSpPr/>
          <p:nvPr/>
        </p:nvSpPr>
        <p:spPr bwMode="auto">
          <a:xfrm>
            <a:off x="3512840" y="4149080"/>
            <a:ext cx="2808312" cy="864096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lvl="0" algn="ctr" eaLnBrk="0" hangingPunct="0">
              <a:lnSpc>
                <a:spcPct val="150000"/>
              </a:lnSpc>
              <a:spcBef>
                <a:spcPct val="20000"/>
              </a:spcBef>
            </a:pPr>
            <a:r>
              <a:rPr lang="it-IT" sz="20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el-GR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it-IT" sz="2000" b="1" kern="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r>
              <a:rPr lang="it-IT" sz="2000" b="1" kern="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2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it-IT" sz="2000" b="1" kern="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it-IT" sz="2000" b="1" kern="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consip</a:t>
            </a:r>
            <a:endParaRPr lang="it-IT" sz="2000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6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1064568" y="2024844"/>
            <a:ext cx="7992888" cy="1764196"/>
          </a:xfrm>
        </p:spPr>
        <p:txBody>
          <a:bodyPr/>
          <a:lstStyle/>
          <a:p>
            <a:pPr marL="0" indent="0" algn="just"/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Estimate the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</a:pP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under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Consip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3656856" y="3573016"/>
            <a:ext cx="2160240" cy="64807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32802" y="908721"/>
            <a:ext cx="8256702" cy="432048"/>
          </a:xfrm>
        </p:spPr>
        <p:txBody>
          <a:bodyPr/>
          <a:lstStyle/>
          <a:p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avings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(ISTAT) (2/2)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22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auto">
          <a:xfrm>
            <a:off x="195980" y="1772816"/>
            <a:ext cx="9324000" cy="4320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/>
          <a:extLst/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8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F8C092E8-61C7-4D84-8CC3-1A9EC3603E33}" type="slidenum">
              <a:rPr lang="it-IT" sz="900" smtClean="0">
                <a:ea typeface="MS PGothic" pitchFamily="34" charset="-128"/>
              </a:rPr>
              <a:pPr eaLnBrk="1" hangingPunct="1"/>
              <a:t>7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54" name="Rettangolo 53"/>
          <p:cNvSpPr/>
          <p:nvPr/>
        </p:nvSpPr>
        <p:spPr bwMode="auto">
          <a:xfrm>
            <a:off x="1568624" y="3068960"/>
            <a:ext cx="5404472" cy="176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108000" tIns="72000" rIns="25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Estimation</a:t>
            </a:r>
            <a:r>
              <a:rPr lang="it-IT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 </a:t>
            </a:r>
            <a:r>
              <a:rPr lang="it-IT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Process</a:t>
            </a:r>
            <a:endParaRPr kumimoji="0" lang="it-IT" sz="1100" b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293241" y="1051396"/>
            <a:ext cx="6108031" cy="433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</a:t>
            </a:r>
            <a:r>
              <a:rPr lang="it-IT" sz="2000" b="1" kern="0" dirty="0" err="1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Methodology</a:t>
            </a: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in a </a:t>
            </a:r>
            <a:r>
              <a:rPr lang="it-IT" sz="2000" b="1" kern="0" dirty="0" err="1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simple</a:t>
            </a: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it-IT" sz="2000" b="1" kern="0" dirty="0" err="1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picture</a:t>
            </a: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it-IT" sz="2000" b="1" kern="0" dirty="0">
              <a:solidFill>
                <a:srgbClr val="CC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28"/>
          <p:cNvSpPr/>
          <p:nvPr/>
        </p:nvSpPr>
        <p:spPr bwMode="auto">
          <a:xfrm>
            <a:off x="942166" y="4887852"/>
            <a:ext cx="1800200" cy="1277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6"/>
          <p:cNvSpPr/>
          <p:nvPr/>
        </p:nvSpPr>
        <p:spPr bwMode="auto">
          <a:xfrm>
            <a:off x="309520" y="1916833"/>
            <a:ext cx="1907176" cy="11521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62000" rIns="72000" bIns="10800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Distributing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nextslide"/>
              </a:rPr>
              <a:t>Survey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on the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public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set of </a:t>
            </a:r>
            <a:r>
              <a:rPr lang="it-IT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12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6"/>
          <p:cNvSpPr/>
          <p:nvPr/>
        </p:nvSpPr>
        <p:spPr bwMode="auto">
          <a:xfrm>
            <a:off x="3728864" y="3645024"/>
            <a:ext cx="1800000" cy="733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08000" rIns="72000" bIns="108000" numCol="1" rtlCol="0" anchor="t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relate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characetristics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6"/>
          <p:cNvSpPr/>
          <p:nvPr/>
        </p:nvSpPr>
        <p:spPr bwMode="auto">
          <a:xfrm>
            <a:off x="5889104" y="3717032"/>
            <a:ext cx="1008112" cy="5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08000" rIns="72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Robustness</a:t>
            </a:r>
            <a:r>
              <a:rPr kumimoji="0" lang="it-IT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2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CasellaDiTesto 57"/>
          <p:cNvSpPr txBox="1"/>
          <p:nvPr/>
        </p:nvSpPr>
        <p:spPr>
          <a:xfrm>
            <a:off x="7545488" y="1916832"/>
            <a:ext cx="180000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it-IT" sz="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6"/>
          <p:cNvSpPr/>
          <p:nvPr/>
        </p:nvSpPr>
        <p:spPr bwMode="auto">
          <a:xfrm>
            <a:off x="1568624" y="3526330"/>
            <a:ext cx="1800000" cy="910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162000" rIns="7200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 the Dataset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the variables to be used in the regression estimates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hape 36"/>
          <p:cNvCxnSpPr/>
          <p:nvPr/>
        </p:nvCxnSpPr>
        <p:spPr bwMode="auto">
          <a:xfrm rot="16200000" flipH="1">
            <a:off x="827232" y="3288391"/>
            <a:ext cx="954008" cy="479336"/>
          </a:xfrm>
          <a:prstGeom prst="bentConnector2">
            <a:avLst/>
          </a:prstGeom>
          <a:noFill/>
          <a:ln>
            <a:solidFill>
              <a:schemeClr val="tx1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5" name="Picture 2" descr="C:\Users\amanca\Desktop\untitle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4968" y="2564904"/>
            <a:ext cx="337867" cy="337867"/>
          </a:xfrm>
          <a:prstGeom prst="rect">
            <a:avLst/>
          </a:prstGeom>
          <a:noFill/>
        </p:spPr>
      </p:pic>
      <p:cxnSp>
        <p:nvCxnSpPr>
          <p:cNvPr id="14346" name="Connettore 2 14345"/>
          <p:cNvCxnSpPr/>
          <p:nvPr/>
        </p:nvCxnSpPr>
        <p:spPr bwMode="auto">
          <a:xfrm>
            <a:off x="4536196" y="4091652"/>
            <a:ext cx="914399" cy="903629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Rectangle 6"/>
          <p:cNvSpPr/>
          <p:nvPr/>
        </p:nvSpPr>
        <p:spPr bwMode="auto">
          <a:xfrm>
            <a:off x="7401272" y="2276872"/>
            <a:ext cx="2088232" cy="939651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non-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rate the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informative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Connettore 2 71"/>
          <p:cNvCxnSpPr/>
          <p:nvPr/>
        </p:nvCxnSpPr>
        <p:spPr bwMode="auto">
          <a:xfrm>
            <a:off x="6969224" y="4005064"/>
            <a:ext cx="44611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4" name="Picture 3" descr="C:\Users\amanca\Desktop\untitled1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48909" y="3789040"/>
            <a:ext cx="352363" cy="316680"/>
          </a:xfrm>
          <a:prstGeom prst="rect">
            <a:avLst/>
          </a:prstGeom>
          <a:noFill/>
        </p:spPr>
      </p:pic>
      <p:cxnSp>
        <p:nvCxnSpPr>
          <p:cNvPr id="14350" name="Connettore 2 14349"/>
          <p:cNvCxnSpPr/>
          <p:nvPr/>
        </p:nvCxnSpPr>
        <p:spPr bwMode="auto">
          <a:xfrm>
            <a:off x="2179656" y="2708920"/>
            <a:ext cx="522161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7" name="Picture 3" descr="C:\Users\amanca\Desktop\untitled1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229" y="3212976"/>
            <a:ext cx="352363" cy="316680"/>
          </a:xfrm>
          <a:prstGeom prst="rect">
            <a:avLst/>
          </a:prstGeom>
          <a:noFill/>
        </p:spPr>
      </p:pic>
      <p:sp>
        <p:nvSpPr>
          <p:cNvPr id="28" name="CasellaDiTesto 57"/>
          <p:cNvSpPr txBox="1"/>
          <p:nvPr/>
        </p:nvSpPr>
        <p:spPr>
          <a:xfrm>
            <a:off x="287320" y="4088105"/>
            <a:ext cx="1209296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it-IT" sz="1200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</a:t>
            </a:r>
            <a:endParaRPr lang="it-IT" sz="1200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asellaDiTesto 57"/>
          <p:cNvSpPr txBox="1"/>
          <p:nvPr/>
        </p:nvSpPr>
        <p:spPr>
          <a:xfrm>
            <a:off x="3757494" y="2060848"/>
            <a:ext cx="1987594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it-IT" sz="1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it-IT" sz="1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  <a:endParaRPr lang="it-IT" sz="1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ccia a destra 14"/>
          <p:cNvSpPr/>
          <p:nvPr/>
        </p:nvSpPr>
        <p:spPr bwMode="auto">
          <a:xfrm>
            <a:off x="3656656" y="5337292"/>
            <a:ext cx="216224" cy="45719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ccia a destra 15"/>
          <p:cNvSpPr/>
          <p:nvPr/>
        </p:nvSpPr>
        <p:spPr bwMode="auto">
          <a:xfrm>
            <a:off x="4690340" y="2006842"/>
            <a:ext cx="900000" cy="19802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2963" tIns="196482" rIns="392963" bIns="196482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0" i="0" u="none" strike="noStrike" cap="none" normalizeH="0" baseline="0" smtClean="0">
              <a:ln>
                <a:noFill/>
              </a:ln>
              <a:solidFill>
                <a:srgbClr val="00006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auto">
          <a:xfrm>
            <a:off x="3368824" y="3789040"/>
            <a:ext cx="348207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5540897" y="3808434"/>
            <a:ext cx="348207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 algn="ctr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6"/>
          <p:cNvSpPr/>
          <p:nvPr/>
        </p:nvSpPr>
        <p:spPr bwMode="auto">
          <a:xfrm>
            <a:off x="7431748" y="3371316"/>
            <a:ext cx="2088232" cy="1065796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AutoShape 36"/>
          <p:cNvSpPr>
            <a:spLocks noChangeArrowheads="1"/>
          </p:cNvSpPr>
          <p:nvPr/>
        </p:nvSpPr>
        <p:spPr bwMode="auto">
          <a:xfrm rot="5400000">
            <a:off x="8274315" y="4473866"/>
            <a:ext cx="486162" cy="41265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B050"/>
          </a:solidFill>
          <a:ln w="9525" algn="ctr">
            <a:solidFill>
              <a:srgbClr val="002E8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6"/>
          <p:cNvSpPr/>
          <p:nvPr/>
        </p:nvSpPr>
        <p:spPr bwMode="auto">
          <a:xfrm>
            <a:off x="7473280" y="4941168"/>
            <a:ext cx="2088232" cy="1155675"/>
          </a:xfrm>
          <a:prstGeom prst="rect">
            <a:avLst/>
          </a:prstGeom>
          <a:solidFill>
            <a:srgbClr val="E3C9E3"/>
          </a:solidFill>
          <a:ln>
            <a:noFill/>
          </a:ln>
          <a:effectLst/>
          <a:scene3d>
            <a:camera prst="orthographicFront"/>
            <a:lightRig rig="threePt" dir="t"/>
          </a:scene3d>
          <a:sp3d contourW="12700">
            <a:bevelT w="190500" prst="coolSlant"/>
            <a:contourClr>
              <a:schemeClr val="accent6"/>
            </a:contourClr>
          </a:sp3d>
          <a:extLst/>
        </p:spPr>
        <p:txBody>
          <a:bodyPr vert="horz" wrap="square" lIns="72000" tIns="180000" rIns="7200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Estimated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savings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%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1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rgbClr val="000066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344DE832-F254-45A8-9CBE-5F47A5C006CF}" type="slidenum">
              <a:rPr lang="it-IT" sz="900" smtClean="0">
                <a:ea typeface="MS PGothic" pitchFamily="34" charset="-128"/>
              </a:rPr>
              <a:pPr eaLnBrk="1" hangingPunct="1"/>
              <a:t>8</a:t>
            </a:fld>
            <a:endParaRPr lang="it-IT" sz="900" smtClean="0">
              <a:ea typeface="MS PGothic" pitchFamily="34" charset="-128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280592" y="980728"/>
            <a:ext cx="4752528" cy="5047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it-IT" sz="2000" b="1" kern="0" dirty="0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2012 </a:t>
            </a:r>
            <a:r>
              <a:rPr lang="it-IT" sz="2000" b="1" kern="0" dirty="0" err="1" smtClean="0">
                <a:solidFill>
                  <a:srgbClr val="CC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Survey</a:t>
            </a:r>
            <a:endParaRPr lang="it-IT" sz="2000" b="1" kern="0" dirty="0">
              <a:solidFill>
                <a:srgbClr val="CC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52600" y="1628800"/>
            <a:ext cx="7272808" cy="45739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the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of 1.216 Central and Local Public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odies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an informative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on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public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set of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furnitures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rentals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car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meal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vouchers,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fuel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reams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gas,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photocopiers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rentals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data networks,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Microsoft Office software, laser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printers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mobile and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landline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2012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satisfying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rate of over 30%</a:t>
            </a: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imitations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2200"/>
              </a:lnSpc>
              <a:spcBef>
                <a:spcPts val="300"/>
              </a:spcBef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response rate can give rise to sampling bias if the nonresponse is unequal among the participants regarding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or unobserved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0293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8584" y="1052736"/>
            <a:ext cx="4680520" cy="504849"/>
          </a:xfrm>
        </p:spPr>
        <p:txBody>
          <a:bodyPr/>
          <a:lstStyle/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estimation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92560" y="1556792"/>
            <a:ext cx="7704856" cy="5040560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defRPr/>
            </a:pP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Organizing</a:t>
            </a:r>
            <a:r>
              <a:rPr lang="it-IT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Dataset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defRPr/>
            </a:pP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elaborated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to: </a:t>
            </a:r>
            <a:endParaRPr lang="it-IT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homogeneous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clusters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public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it-IT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dimensional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account for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fluctuations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(e.g., gas); </a:t>
            </a:r>
          </a:p>
          <a:p>
            <a:pPr marL="285750" algn="just">
              <a:spcBef>
                <a:spcPts val="300"/>
              </a:spcBef>
              <a:buFont typeface="Wingdings" panose="05000000000000000000" pitchFamily="2" charset="2"/>
              <a:buChar char="ü"/>
              <a:defRPr/>
            </a:pP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/service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Consip’s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360000" algn="just">
              <a:spcBef>
                <a:spcPts val="300"/>
              </a:spcBef>
              <a:defRPr/>
            </a:pP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  <a:hlinkClick r:id="rId2" action="ppaction://hlinksldjump"/>
            </a:endParaRPr>
          </a:p>
          <a:p>
            <a:pPr marL="216000" indent="-360000" algn="just">
              <a:spcBef>
                <a:spcPts val="300"/>
              </a:spcBef>
              <a:defRPr/>
            </a:pP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Regression</a:t>
            </a:r>
            <a:r>
              <a:rPr lang="it-IT" sz="15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 </a:t>
            </a: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estimates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defRPr/>
            </a:pP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products-specific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derive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5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bought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Consip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FCs</a:t>
            </a: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300"/>
              </a:spcBef>
              <a:defRPr/>
            </a:pPr>
            <a:endParaRPr lang="it-IT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spcBef>
                <a:spcPts val="300"/>
              </a:spcBef>
              <a:defRPr/>
            </a:pP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Robustness</a:t>
            </a:r>
            <a:r>
              <a:rPr lang="it-IT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endParaRPr lang="it-IT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75" indent="-31750" algn="just">
              <a:spcBef>
                <a:spcPts val="300"/>
              </a:spcBef>
              <a:defRPr/>
            </a:pPr>
            <a:r>
              <a:rPr lang="it-IT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standard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goodness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  <a:r>
              <a:rPr lang="it-IT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19A3A2-248C-4403-9258-BCF5CD91184A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35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consip_A4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i Office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92963" tIns="196482" rIns="392963" bIns="196482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rebuchet MS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92963" tIns="196482" rIns="392963" bIns="196482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rebuchet MS" pitchFamily="34" charset="0"/>
            <a:cs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PPT_consip_A4</Template>
  <TotalTime>7375</TotalTime>
  <Words>1737</Words>
  <Application>Microsoft Office PowerPoint</Application>
  <PresentationFormat>A4 (21x29,7 cm)</PresentationFormat>
  <Paragraphs>300</Paragraphs>
  <Slides>26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26</vt:i4>
      </vt:variant>
    </vt:vector>
  </HeadingPairs>
  <TitlesOfParts>
    <vt:vector size="29" baseType="lpstr">
      <vt:lpstr>PPT_consip_A4</vt:lpstr>
      <vt:lpstr>Equazione</vt:lpstr>
      <vt:lpstr>Equation</vt:lpstr>
      <vt:lpstr>(Some) Performance Indicators for Centralized Public Procurement</vt:lpstr>
      <vt:lpstr>Roadmap </vt:lpstr>
      <vt:lpstr>(Some) Relevant performance indicators</vt:lpstr>
      <vt:lpstr>Measuring savings</vt:lpstr>
      <vt:lpstr>The savings estimation methodology by the Italian Institute of Statistics (ISTAT) (1/2) </vt:lpstr>
      <vt:lpstr>The savings estimation methodology by the Italian Institute of Statistics (ISTAT) (2/2) </vt:lpstr>
      <vt:lpstr>Presentazione standard di PowerPoint</vt:lpstr>
      <vt:lpstr>Presentazione standard di PowerPoint</vt:lpstr>
      <vt:lpstr>The estimation process</vt:lpstr>
      <vt:lpstr>Regression Estimates: Model Specification and Selection</vt:lpstr>
      <vt:lpstr>Estimated Savings</vt:lpstr>
      <vt:lpstr>Inclusion of SMEs: The Italian Government’s e-Marketplace (the MePA)</vt:lpstr>
      <vt:lpstr>(Main) Performance indicator for the MePA</vt:lpstr>
      <vt:lpstr>Purchasing tools on the MePA</vt:lpstr>
      <vt:lpstr>Presentazione standard di PowerPoint</vt:lpstr>
      <vt:lpstr>         The Econometric Model (1/2)</vt:lpstr>
      <vt:lpstr>         The Econometric Model (2/2)</vt:lpstr>
      <vt:lpstr> Main Findings (1/2)</vt:lpstr>
      <vt:lpstr> Main Findings (2/2)</vt:lpstr>
      <vt:lpstr>Probabilities of DPs from classes of suppliers for ICT and the Centre </vt:lpstr>
      <vt:lpstr>Estimated probabilities for non-ICT notices and all geographical locations but the Centre</vt:lpstr>
      <vt:lpstr>Main policy implications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Istruzioni per la gestione della classificazione del documento: (da rimuovere)</dc:title>
  <dc:creator>Beritelli</dc:creator>
  <cp:lastModifiedBy>Gian Luigi Albano</cp:lastModifiedBy>
  <cp:revision>1035</cp:revision>
  <cp:lastPrinted>2014-03-18T17:39:35Z</cp:lastPrinted>
  <dcterms:created xsi:type="dcterms:W3CDTF">2013-02-13T16:03:57Z</dcterms:created>
  <dcterms:modified xsi:type="dcterms:W3CDTF">2014-04-29T21:10:06Z</dcterms:modified>
</cp:coreProperties>
</file>